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8" r:id="rId10"/>
    <p:sldId id="267" r:id="rId11"/>
    <p:sldId id="263" r:id="rId12"/>
    <p:sldId id="264" r:id="rId13"/>
    <p:sldId id="265" r:id="rId14"/>
    <p:sldId id="266" r:id="rId15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F9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4" y="3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C62A1-2E07-4844-9435-9A31487D317E}" type="datetimeFigureOut">
              <a:rPr lang="en-IN" smtClean="0"/>
              <a:t>03-07-2025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02931-CEF2-4B4D-A93F-C48A8CC85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1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551" y="0"/>
            <a:ext cx="659273" cy="64181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321" y="1155249"/>
            <a:ext cx="1684808" cy="29338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6932" y="274608"/>
            <a:ext cx="7474135" cy="300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99962" y="1024633"/>
            <a:ext cx="4194809" cy="216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1" i="0">
                <a:solidFill>
                  <a:srgbClr val="28282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160" y="76200"/>
            <a:ext cx="8128000" cy="457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4AB8176-C337-356F-7852-C73D6EDEC2A7}"/>
              </a:ext>
            </a:extLst>
          </p:cNvPr>
          <p:cNvSpPr/>
          <p:nvPr/>
        </p:nvSpPr>
        <p:spPr>
          <a:xfrm flipV="1">
            <a:off x="254000" y="3352800"/>
            <a:ext cx="1447800" cy="533400"/>
          </a:xfrm>
          <a:prstGeom prst="rect">
            <a:avLst/>
          </a:prstGeom>
          <a:solidFill>
            <a:srgbClr val="0E1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8043F7-F925-80F7-6648-5D67572C6A84}"/>
              </a:ext>
            </a:extLst>
          </p:cNvPr>
          <p:cNvSpPr txBox="1"/>
          <p:nvPr/>
        </p:nvSpPr>
        <p:spPr>
          <a:xfrm>
            <a:off x="308186" y="3273623"/>
            <a:ext cx="3886200" cy="10772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/>
            <a:r>
              <a:rPr lang="en-US" sz="1400" b="1" i="1" dirty="0">
                <a:solidFill>
                  <a:schemeClr val="bg2"/>
                </a:solidFill>
                <a:latin typeface="+mj-lt"/>
              </a:rPr>
              <a:t>Submitted by</a:t>
            </a:r>
          </a:p>
          <a:p>
            <a:pPr algn="l"/>
            <a:r>
              <a:rPr lang="en-US" sz="1000" dirty="0">
                <a:solidFill>
                  <a:schemeClr val="bg2"/>
                </a:solidFill>
              </a:rPr>
              <a:t>Chinmayi K S</a:t>
            </a:r>
          </a:p>
          <a:p>
            <a:pPr algn="l"/>
            <a:r>
              <a:rPr lang="en-US" sz="1000" dirty="0">
                <a:solidFill>
                  <a:schemeClr val="bg2"/>
                </a:solidFill>
              </a:rPr>
              <a:t>Jyothsna  Shivanya K S</a:t>
            </a:r>
          </a:p>
          <a:p>
            <a:pPr algn="l"/>
            <a:r>
              <a:rPr lang="en-US" sz="1000" dirty="0">
                <a:solidFill>
                  <a:schemeClr val="bg2"/>
                </a:solidFill>
              </a:rPr>
              <a:t>M J  </a:t>
            </a:r>
            <a:r>
              <a:rPr lang="en-US" sz="1000" dirty="0" err="1">
                <a:solidFill>
                  <a:schemeClr val="bg2"/>
                </a:solidFill>
              </a:rPr>
              <a:t>Reethu</a:t>
            </a:r>
            <a:endParaRPr lang="en-US" sz="1000" dirty="0">
              <a:solidFill>
                <a:schemeClr val="bg2"/>
              </a:solidFill>
            </a:endParaRPr>
          </a:p>
          <a:p>
            <a:pPr algn="l"/>
            <a:r>
              <a:rPr lang="en-US" sz="1000" dirty="0">
                <a:solidFill>
                  <a:schemeClr val="bg2"/>
                </a:solidFill>
              </a:rPr>
              <a:t>Monisha D R </a:t>
            </a:r>
          </a:p>
          <a:p>
            <a:pPr algn="l"/>
            <a:r>
              <a:rPr lang="en-US" sz="1000" dirty="0">
                <a:solidFill>
                  <a:schemeClr val="bg2"/>
                </a:solidFill>
              </a:rPr>
              <a:t>Varshini M R</a:t>
            </a:r>
          </a:p>
          <a:p>
            <a:endParaRPr lang="en-IN" sz="9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42ABD51-1460-8C60-7FEC-FCFB70855062}"/>
              </a:ext>
            </a:extLst>
          </p:cNvPr>
          <p:cNvSpPr txBox="1"/>
          <p:nvPr/>
        </p:nvSpPr>
        <p:spPr>
          <a:xfrm>
            <a:off x="2746586" y="35814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2"/>
                </a:solidFill>
                <a:latin typeface="+mj-lt"/>
              </a:rPr>
              <a:t>Guided by</a:t>
            </a:r>
          </a:p>
          <a:p>
            <a:pPr algn="l"/>
            <a:r>
              <a:rPr lang="en-US" sz="1000" dirty="0" err="1">
                <a:solidFill>
                  <a:schemeClr val="bg2"/>
                </a:solidFill>
              </a:rPr>
              <a:t>Bramesh</a:t>
            </a:r>
            <a:r>
              <a:rPr lang="en-US" sz="1000" dirty="0">
                <a:solidFill>
                  <a:schemeClr val="bg2"/>
                </a:solidFill>
              </a:rPr>
              <a:t> S M</a:t>
            </a:r>
            <a:endParaRPr lang="en-IN" sz="1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BAB7CDFC-5410-FCB5-A692-91313E08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8DD1CC00-CCFD-2335-C0BC-901D4BA2A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5681" y="1860993"/>
            <a:ext cx="3143250" cy="3751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350" spc="60" dirty="0">
                <a:solidFill>
                  <a:srgbClr val="212121"/>
                </a:solidFill>
              </a:rPr>
              <a:t>Team Detail </a:t>
            </a:r>
            <a:r>
              <a:rPr sz="2350" spc="-60" dirty="0">
                <a:solidFill>
                  <a:srgbClr val="212121"/>
                </a:solidFill>
              </a:rPr>
              <a:t> </a:t>
            </a:r>
            <a:r>
              <a:rPr sz="2350" spc="55" dirty="0">
                <a:solidFill>
                  <a:srgbClr val="212121"/>
                </a:solidFill>
              </a:rPr>
              <a:t>Snapshot</a:t>
            </a:r>
            <a:endParaRPr sz="2350" dirty="0"/>
          </a:p>
        </p:txBody>
      </p:sp>
      <p:sp>
        <p:nvSpPr>
          <p:cNvPr id="5" name="object 5">
            <a:extLst>
              <a:ext uri="{FF2B5EF4-FFF2-40B4-BE49-F238E27FC236}">
                <a16:creationId xmlns="" xmlns:a16="http://schemas.microsoft.com/office/drawing/2014/main" id="{71491B5B-B884-4CAE-06B4-17D5500F9F4D}"/>
              </a:ext>
            </a:extLst>
          </p:cNvPr>
          <p:cNvSpPr txBox="1"/>
          <p:nvPr/>
        </p:nvSpPr>
        <p:spPr>
          <a:xfrm>
            <a:off x="4277301" y="2301075"/>
            <a:ext cx="3143250" cy="480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22700"/>
              </a:lnSpc>
              <a:spcBef>
                <a:spcPts val="100"/>
              </a:spcBef>
            </a:pP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850" spc="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visual</a:t>
            </a:r>
            <a:r>
              <a:rPr sz="850" spc="1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representation</a:t>
            </a:r>
            <a:r>
              <a:rPr sz="850" spc="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850" spc="3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the</a:t>
            </a:r>
            <a:r>
              <a:rPr sz="85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team detail ,this page highlights company team members with names, roles and profile pictures</a:t>
            </a:r>
            <a:endParaRPr sz="850" dirty="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DD95E41-4757-5C66-1F2B-7106705C3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0" y="290002"/>
            <a:ext cx="3900880" cy="39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7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05681" y="1860993"/>
            <a:ext cx="3857608" cy="3751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350" spc="55" dirty="0">
                <a:solidFill>
                  <a:srgbClr val="212121"/>
                </a:solidFill>
              </a:rPr>
              <a:t>Employee Portal </a:t>
            </a:r>
            <a:r>
              <a:rPr sz="2350" spc="55" dirty="0">
                <a:solidFill>
                  <a:srgbClr val="212121"/>
                </a:solidFill>
              </a:rPr>
              <a:t>Snapshot</a:t>
            </a:r>
            <a:endParaRPr sz="2350" dirty="0"/>
          </a:p>
        </p:txBody>
      </p:sp>
      <p:sp>
        <p:nvSpPr>
          <p:cNvPr id="5" name="object 5"/>
          <p:cNvSpPr txBox="1"/>
          <p:nvPr/>
        </p:nvSpPr>
        <p:spPr>
          <a:xfrm>
            <a:off x="4292600" y="2301075"/>
            <a:ext cx="3428999" cy="492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22700"/>
              </a:lnSpc>
              <a:spcBef>
                <a:spcPts val="100"/>
              </a:spcBef>
            </a:pP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850" spc="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visual</a:t>
            </a:r>
            <a:r>
              <a:rPr sz="850" spc="1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representation</a:t>
            </a:r>
            <a:r>
              <a:rPr sz="850" spc="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850" spc="3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the</a:t>
            </a:r>
            <a:r>
              <a:rPr sz="85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employee portal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,</a:t>
            </a:r>
            <a:r>
              <a:rPr sz="85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this page provides employees access to payroll,</a:t>
            </a:r>
          </a:p>
          <a:p>
            <a:pPr marL="12700" marR="5080" indent="3175">
              <a:lnSpc>
                <a:spcPct val="122700"/>
              </a:lnSpc>
              <a:spcBef>
                <a:spcPts val="100"/>
              </a:spcBef>
            </a:pP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leave-management and performance reviews.</a:t>
            </a:r>
            <a:endParaRPr sz="850" dirty="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3615C60-F726-1CAF-E3D2-4D7B11437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" y="243012"/>
            <a:ext cx="4140200" cy="4176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551" y="0"/>
            <a:ext cx="659273" cy="6418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350" y="1314168"/>
            <a:ext cx="2991145" cy="152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6803" y="1693127"/>
            <a:ext cx="3809132" cy="11491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Future</a:t>
            </a:r>
            <a:r>
              <a:rPr spc="-35" dirty="0"/>
              <a:t> </a:t>
            </a:r>
            <a:r>
              <a:rPr spc="75" dirty="0"/>
              <a:t>Enhancements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1447" y="656115"/>
            <a:ext cx="171767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0" dirty="0">
                <a:solidFill>
                  <a:srgbClr val="4D4D4D"/>
                </a:solidFill>
                <a:latin typeface="Arial"/>
                <a:cs typeface="Arial"/>
              </a:rPr>
              <a:t>Planned</a:t>
            </a:r>
            <a:r>
              <a:rPr sz="700" spc="15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4D4D4D"/>
                </a:solidFill>
                <a:latin typeface="Arial"/>
                <a:cs typeface="Arial"/>
              </a:rPr>
              <a:t>Features</a:t>
            </a:r>
            <a:r>
              <a:rPr sz="700" spc="16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700" spc="10" dirty="0" smtClean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lang="en-IN" sz="700" spc="10" smtClean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700" spc="10" smtClean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700" spc="330" smtClean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4D4D4D"/>
                </a:solidFill>
                <a:latin typeface="Arial"/>
                <a:cs typeface="Arial"/>
              </a:rPr>
              <a:t>Employee</a:t>
            </a:r>
            <a:r>
              <a:rPr sz="700" spc="1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4D4D4D"/>
                </a:solidFill>
                <a:latin typeface="Arial"/>
                <a:cs typeface="Arial"/>
              </a:rPr>
              <a:t>Portal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802" y="2943881"/>
            <a:ext cx="10966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Admin</a:t>
            </a:r>
            <a:r>
              <a:rPr sz="95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Panel</a:t>
            </a:r>
            <a:r>
              <a:rPr sz="950" b="1" spc="-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950" b="1" spc="-3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-25" dirty="0">
                <a:solidFill>
                  <a:srgbClr val="282828"/>
                </a:solidFill>
                <a:latin typeface="Times New Roman"/>
                <a:cs typeface="Times New Roman"/>
              </a:rPr>
              <a:t>HR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223" y="3168252"/>
            <a:ext cx="1360170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3175" algn="ctr">
              <a:lnSpc>
                <a:spcPct val="136100"/>
              </a:lnSpc>
              <a:spcBef>
                <a:spcPts val="110"/>
              </a:spcBef>
            </a:pP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Implement</a:t>
            </a:r>
            <a:r>
              <a:rPr sz="700" spc="1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82828"/>
                </a:solidFill>
                <a:latin typeface="Arial"/>
                <a:cs typeface="Arial"/>
              </a:rPr>
              <a:t>an</a:t>
            </a:r>
            <a:r>
              <a:rPr sz="7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60" dirty="0">
                <a:solidFill>
                  <a:srgbClr val="282828"/>
                </a:solidFill>
                <a:latin typeface="Arial"/>
                <a:cs typeface="Arial"/>
              </a:rPr>
              <a:t>admin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panel</a:t>
            </a:r>
            <a:r>
              <a:rPr sz="7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5" dirty="0" smtClean="0">
                <a:solidFill>
                  <a:srgbClr val="282828"/>
                </a:solidFill>
                <a:latin typeface="Arial"/>
                <a:cs typeface="Arial"/>
              </a:rPr>
              <a:t>f</a:t>
            </a:r>
            <a:r>
              <a:rPr lang="en-IN" sz="700" spc="-25" dirty="0" smtClean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700" spc="-25" dirty="0" smtClean="0">
                <a:solidFill>
                  <a:srgbClr val="282828"/>
                </a:solidFill>
                <a:latin typeface="Arial"/>
                <a:cs typeface="Arial"/>
              </a:rPr>
              <a:t>r</a:t>
            </a:r>
            <a:r>
              <a:rPr sz="700" spc="30" dirty="0" smtClean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HR </a:t>
            </a:r>
            <a:r>
              <a:rPr sz="700" spc="30" dirty="0">
                <a:solidFill>
                  <a:srgbClr val="4D4D4D"/>
                </a:solidFill>
                <a:latin typeface="Arial"/>
                <a:cs typeface="Arial"/>
              </a:rPr>
              <a:t>to</a:t>
            </a:r>
            <a:r>
              <a:rPr sz="700" spc="10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streamline</a:t>
            </a:r>
            <a:r>
              <a:rPr sz="700" spc="-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job</a:t>
            </a:r>
            <a:r>
              <a:rPr sz="700" spc="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listings,</a:t>
            </a:r>
            <a:r>
              <a:rPr sz="700" spc="55" dirty="0">
                <a:solidFill>
                  <a:srgbClr val="282828"/>
                </a:solidFill>
                <a:latin typeface="Arial"/>
                <a:cs typeface="Arial"/>
              </a:rPr>
              <a:t> manage</a:t>
            </a:r>
            <a:r>
              <a:rPr sz="700" spc="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leave</a:t>
            </a:r>
            <a:r>
              <a:rPr sz="70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approvals,</a:t>
            </a:r>
            <a:r>
              <a:rPr sz="700" spc="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 handle</a:t>
            </a:r>
            <a:r>
              <a:rPr sz="700" spc="1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45" dirty="0">
                <a:solidFill>
                  <a:srgbClr val="282828"/>
                </a:solidFill>
                <a:latin typeface="Arial"/>
                <a:cs typeface="Arial"/>
              </a:rPr>
              <a:t>payroll</a:t>
            </a:r>
            <a:r>
              <a:rPr sz="7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35" dirty="0">
                <a:solidFill>
                  <a:srgbClr val="282828"/>
                </a:solidFill>
                <a:latin typeface="Arial"/>
                <a:cs typeface="Arial"/>
              </a:rPr>
              <a:t>more</a:t>
            </a:r>
            <a:r>
              <a:rPr sz="700" spc="500" dirty="0">
                <a:solidFill>
                  <a:srgbClr val="282828"/>
                </a:solidFill>
                <a:latin typeface="Arial"/>
                <a:cs typeface="Arial"/>
              </a:rPr>
              <a:t> 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efficiently.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5111" y="2943881"/>
            <a:ext cx="105854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Email</a:t>
            </a:r>
            <a:r>
              <a:rPr sz="950" b="1" spc="1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Notifications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1303" y="3168252"/>
            <a:ext cx="1296035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270" algn="ctr">
              <a:lnSpc>
                <a:spcPct val="136100"/>
              </a:lnSpc>
              <a:spcBef>
                <a:spcPts val="110"/>
              </a:spcBef>
            </a:pP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Integrate</a:t>
            </a:r>
            <a:r>
              <a:rPr sz="7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82828"/>
                </a:solidFill>
                <a:latin typeface="Arial"/>
                <a:cs typeface="Arial"/>
              </a:rPr>
              <a:t>automated</a:t>
            </a:r>
            <a:r>
              <a:rPr sz="70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email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 notifications</a:t>
            </a:r>
            <a:r>
              <a:rPr sz="700" spc="11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700" spc="1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45" dirty="0">
                <a:solidFill>
                  <a:srgbClr val="282828"/>
                </a:solidFill>
                <a:latin typeface="Arial"/>
                <a:cs typeface="Arial"/>
              </a:rPr>
              <a:t>update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employees</a:t>
            </a:r>
            <a:r>
              <a:rPr sz="70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on</a:t>
            </a:r>
            <a:r>
              <a:rPr sz="700" spc="1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leave</a:t>
            </a:r>
            <a:r>
              <a:rPr sz="70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requests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 and</a:t>
            </a:r>
            <a:r>
              <a:rPr sz="700" spc="2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payslip</a:t>
            </a:r>
            <a:r>
              <a:rPr sz="700" spc="1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statuses</a:t>
            </a:r>
            <a:r>
              <a:rPr sz="700" spc="11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5" dirty="0" smtClean="0">
                <a:solidFill>
                  <a:srgbClr val="282828"/>
                </a:solidFill>
                <a:latin typeface="Arial"/>
                <a:cs typeface="Arial"/>
              </a:rPr>
              <a:t>f</a:t>
            </a:r>
            <a:r>
              <a:rPr lang="en-IN" sz="700" spc="-25" dirty="0" smtClean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700" spc="-25" dirty="0" smtClean="0">
                <a:solidFill>
                  <a:srgbClr val="282828"/>
                </a:solidFill>
                <a:latin typeface="Arial"/>
                <a:cs typeface="Arial"/>
              </a:rPr>
              <a:t>r</a:t>
            </a:r>
            <a:r>
              <a:rPr sz="700" spc="30" dirty="0" smtClean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improved</a:t>
            </a:r>
            <a:r>
              <a:rPr sz="700" spc="1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communication.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6589" y="2946938"/>
            <a:ext cx="118999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Employee</a:t>
            </a:r>
            <a:r>
              <a:rPr sz="950" b="1" spc="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Chat</a:t>
            </a:r>
            <a:r>
              <a:rPr sz="950" b="1" spc="-6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Portal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1521" y="2946938"/>
            <a:ext cx="1001394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82828"/>
                </a:solidFill>
                <a:latin typeface="Times New Roman"/>
                <a:cs typeface="Times New Roman"/>
              </a:rPr>
              <a:t>Database</a:t>
            </a:r>
            <a:r>
              <a:rPr sz="950" b="1" spc="5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Upgrade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9864" y="2943881"/>
            <a:ext cx="1464136" cy="1590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 smtClean="0">
                <a:solidFill>
                  <a:srgbClr val="282828"/>
                </a:solidFill>
                <a:latin typeface="Times New Roman"/>
                <a:cs typeface="Times New Roman"/>
              </a:rPr>
              <a:t>Resume</a:t>
            </a:r>
            <a:r>
              <a:rPr lang="en-IN" sz="950" b="1" spc="-10" dirty="0" smtClean="0">
                <a:solidFill>
                  <a:srgbClr val="282828"/>
                </a:solidFill>
                <a:latin typeface="Times New Roman"/>
                <a:cs typeface="Times New Roman"/>
              </a:rPr>
              <a:t> Applicant Tracker</a:t>
            </a: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40203" y="3168252"/>
            <a:ext cx="1264920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36100"/>
              </a:lnSpc>
              <a:spcBef>
                <a:spcPts val="110"/>
              </a:spcBef>
            </a:pP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Introduce</a:t>
            </a:r>
            <a:r>
              <a:rPr sz="700" spc="1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82828"/>
                </a:solidFill>
                <a:latin typeface="Arial"/>
                <a:cs typeface="Arial"/>
              </a:rPr>
              <a:t>an</a:t>
            </a:r>
            <a:r>
              <a:rPr sz="7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employee</a:t>
            </a:r>
            <a:r>
              <a:rPr sz="700" spc="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rgbClr val="282828"/>
                </a:solidFill>
                <a:latin typeface="Arial"/>
                <a:cs typeface="Arial"/>
              </a:rPr>
              <a:t>chat</a:t>
            </a:r>
            <a:r>
              <a:rPr sz="700" spc="60" dirty="0">
                <a:solidFill>
                  <a:srgbClr val="282828"/>
                </a:solidFill>
                <a:latin typeface="Arial"/>
                <a:cs typeface="Arial"/>
              </a:rPr>
              <a:t> portal</a:t>
            </a:r>
            <a:r>
              <a:rPr sz="700" spc="-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65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announcement</a:t>
            </a:r>
            <a:r>
              <a:rPr sz="700" spc="65" dirty="0">
                <a:solidFill>
                  <a:srgbClr val="282828"/>
                </a:solidFill>
                <a:latin typeface="Arial"/>
                <a:cs typeface="Arial"/>
              </a:rPr>
              <a:t> board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70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82828"/>
                </a:solidFill>
                <a:latin typeface="Arial"/>
                <a:cs typeface="Arial"/>
              </a:rPr>
              <a:t>enhance</a:t>
            </a:r>
            <a:r>
              <a:rPr sz="70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internal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 communication</a:t>
            </a:r>
            <a:r>
              <a:rPr sz="700" spc="1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700" spc="45" dirty="0">
                <a:solidFill>
                  <a:srgbClr val="282828"/>
                </a:solidFill>
                <a:latin typeface="Arial"/>
                <a:cs typeface="Arial"/>
              </a:rPr>
              <a:t> collaboration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60" dirty="0">
                <a:solidFill>
                  <a:srgbClr val="282828"/>
                </a:solidFill>
                <a:latin typeface="Arial"/>
                <a:cs typeface="Arial"/>
              </a:rPr>
              <a:t>among</a:t>
            </a:r>
            <a:r>
              <a:rPr sz="7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staff.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5491" y="3168252"/>
            <a:ext cx="1362075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0795" algn="ctr">
              <a:lnSpc>
                <a:spcPct val="136100"/>
              </a:lnSpc>
              <a:spcBef>
                <a:spcPts val="110"/>
              </a:spcBef>
            </a:pP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Transition</a:t>
            </a:r>
            <a:r>
              <a:rPr sz="700" spc="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700" spc="1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PostgreSQL</a:t>
            </a:r>
            <a:r>
              <a:rPr sz="70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700" spc="5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282828"/>
                </a:solidFill>
                <a:latin typeface="Arial"/>
                <a:cs typeface="Arial"/>
              </a:rPr>
              <a:t>MySQL</a:t>
            </a:r>
            <a:r>
              <a:rPr sz="700" spc="1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700" spc="2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45" dirty="0">
                <a:solidFill>
                  <a:srgbClr val="282828"/>
                </a:solidFill>
                <a:latin typeface="Arial"/>
                <a:cs typeface="Arial"/>
              </a:rPr>
              <a:t>support</a:t>
            </a:r>
            <a:r>
              <a:rPr sz="700" spc="1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282828"/>
                </a:solidFill>
                <a:latin typeface="Arial"/>
                <a:cs typeface="Arial"/>
              </a:rPr>
              <a:t>large-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scale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 deployments,</a:t>
            </a:r>
            <a:r>
              <a:rPr sz="700" spc="1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ensuring</a:t>
            </a:r>
            <a:r>
              <a:rPr sz="700" spc="1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robust</a:t>
            </a:r>
            <a:r>
              <a:rPr sz="700" spc="60" dirty="0">
                <a:solidFill>
                  <a:srgbClr val="282828"/>
                </a:solidFill>
                <a:latin typeface="Arial"/>
                <a:cs typeface="Arial"/>
              </a:rPr>
              <a:t> data</a:t>
            </a:r>
            <a:r>
              <a:rPr sz="7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82828"/>
                </a:solidFill>
                <a:latin typeface="Arial"/>
                <a:cs typeface="Arial"/>
              </a:rPr>
              <a:t>management</a:t>
            </a:r>
            <a:r>
              <a:rPr sz="7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700" spc="5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security.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1774" y="3168252"/>
            <a:ext cx="1359535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136100"/>
              </a:lnSpc>
              <a:spcBef>
                <a:spcPts val="110"/>
              </a:spcBef>
            </a:pPr>
            <a:r>
              <a:rPr sz="700" spc="40" dirty="0">
                <a:solidFill>
                  <a:srgbClr val="282828"/>
                </a:solidFill>
                <a:latin typeface="Arial"/>
                <a:cs typeface="Arial"/>
              </a:rPr>
              <a:t>Add</a:t>
            </a:r>
            <a:r>
              <a:rPr sz="7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40" dirty="0">
                <a:solidFill>
                  <a:srgbClr val="282828"/>
                </a:solidFill>
                <a:latin typeface="Arial"/>
                <a:cs typeface="Arial"/>
              </a:rPr>
              <a:t>functionalities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40" dirty="0" smtClean="0">
                <a:solidFill>
                  <a:srgbClr val="282828"/>
                </a:solidFill>
                <a:latin typeface="Arial"/>
                <a:cs typeface="Arial"/>
              </a:rPr>
              <a:t>f</a:t>
            </a:r>
            <a:r>
              <a:rPr lang="en-IN" sz="700" spc="40" dirty="0" smtClean="0">
                <a:solidFill>
                  <a:srgbClr val="282828"/>
                </a:solidFill>
                <a:latin typeface="Arial"/>
                <a:cs typeface="Arial"/>
              </a:rPr>
              <a:t>o</a:t>
            </a:r>
            <a:r>
              <a:rPr sz="700" spc="40" dirty="0" smtClean="0">
                <a:solidFill>
                  <a:srgbClr val="282828"/>
                </a:solidFill>
                <a:latin typeface="Arial"/>
                <a:cs typeface="Arial"/>
              </a:rPr>
              <a:t>r</a:t>
            </a:r>
            <a:r>
              <a:rPr sz="700" spc="120" dirty="0" smtClean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resume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 uploads</a:t>
            </a:r>
            <a:r>
              <a:rPr sz="70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85" dirty="0" smtClean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lang="en-IN" sz="700" spc="85" dirty="0" smtClean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85" dirty="0" smtClean="0">
                <a:solidFill>
                  <a:srgbClr val="282828"/>
                </a:solidFill>
                <a:latin typeface="Arial"/>
                <a:cs typeface="Arial"/>
              </a:rPr>
              <a:t>job</a:t>
            </a:r>
            <a:r>
              <a:rPr sz="700" spc="65" dirty="0" smtClean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application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 tracking</a:t>
            </a:r>
            <a:r>
              <a:rPr sz="700" spc="1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700" spc="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streamline</a:t>
            </a:r>
            <a:r>
              <a:rPr sz="700" spc="30" dirty="0">
                <a:solidFill>
                  <a:srgbClr val="282828"/>
                </a:solidFill>
                <a:latin typeface="Arial"/>
                <a:cs typeface="Arial"/>
              </a:rPr>
              <a:t> recruitment</a:t>
            </a:r>
            <a:r>
              <a:rPr sz="700" spc="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70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candidate</a:t>
            </a:r>
            <a:r>
              <a:rPr sz="700" spc="5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82828"/>
                </a:solidFill>
                <a:latin typeface="Arial"/>
                <a:cs typeface="Arial"/>
              </a:rPr>
              <a:t>management.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47" y="274608"/>
            <a:ext cx="18008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70" dirty="0">
                <a:solidFill>
                  <a:srgbClr val="262626"/>
                </a:solidFill>
              </a:rPr>
              <a:t>Conclusion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700" b="0" spc="20" dirty="0">
                <a:solidFill>
                  <a:srgbClr val="505050"/>
                </a:solidFill>
                <a:latin typeface="Arial"/>
                <a:cs typeface="Arial"/>
              </a:rPr>
              <a:t>Project</a:t>
            </a:r>
            <a:r>
              <a:rPr sz="700" b="0" spc="15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spc="20" dirty="0">
                <a:solidFill>
                  <a:srgbClr val="505050"/>
                </a:solidFill>
                <a:latin typeface="Arial"/>
                <a:cs typeface="Arial"/>
              </a:rPr>
              <a:t>Outcomes</a:t>
            </a:r>
            <a:r>
              <a:rPr sz="700" b="0" spc="114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spc="20" dirty="0">
                <a:solidFill>
                  <a:srgbClr val="505050"/>
                </a:solidFill>
                <a:latin typeface="Arial"/>
                <a:cs typeface="Arial"/>
              </a:rPr>
              <a:t>and</a:t>
            </a:r>
            <a:r>
              <a:rPr sz="700" b="0" spc="15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spc="20" dirty="0">
                <a:solidFill>
                  <a:srgbClr val="505050"/>
                </a:solidFill>
                <a:latin typeface="Arial"/>
                <a:cs typeface="Arial"/>
              </a:rPr>
              <a:t>Future</a:t>
            </a:r>
            <a:r>
              <a:rPr sz="700" b="0" spc="10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spc="-10" dirty="0">
                <a:solidFill>
                  <a:srgbClr val="505050"/>
                </a:solidFill>
                <a:latin typeface="Arial"/>
                <a:cs typeface="Arial"/>
              </a:rPr>
              <a:t>Directions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046" y="985668"/>
            <a:ext cx="2080895" cy="7905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R="10795" algn="r">
              <a:lnSpc>
                <a:spcPct val="100000"/>
              </a:lnSpc>
              <a:spcBef>
                <a:spcPts val="414"/>
              </a:spcBef>
            </a:pP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Successful</a:t>
            </a:r>
            <a:r>
              <a:rPr sz="800" b="1" spc="35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demonstration</a:t>
            </a:r>
            <a:r>
              <a:rPr sz="800" b="1" spc="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of</a:t>
            </a:r>
            <a:r>
              <a:rPr sz="800" b="1" spc="2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modular</a:t>
            </a:r>
            <a:r>
              <a:rPr sz="800" b="1" spc="2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Django</a:t>
            </a:r>
            <a:endParaRPr sz="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development.</a:t>
            </a:r>
            <a:endParaRPr sz="800">
              <a:latin typeface="Times New Roman"/>
              <a:cs typeface="Times New Roman"/>
            </a:endParaRPr>
          </a:p>
          <a:p>
            <a:pPr marL="300990" marR="11430" indent="-217804" algn="r">
              <a:lnSpc>
                <a:spcPct val="143700"/>
              </a:lnSpc>
              <a:spcBef>
                <a:spcPts val="370"/>
              </a:spcBef>
            </a:pPr>
            <a:r>
              <a:rPr sz="600" spc="10" dirty="0">
                <a:solidFill>
                  <a:srgbClr val="262626"/>
                </a:solidFill>
                <a:latin typeface="Arial"/>
                <a:cs typeface="Arial"/>
              </a:rPr>
              <a:t>The</a:t>
            </a:r>
            <a:r>
              <a:rPr sz="600" spc="3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project</a:t>
            </a:r>
            <a:r>
              <a:rPr sz="600" spc="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effectively</a:t>
            </a:r>
            <a:r>
              <a:rPr sz="600" spc="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showcases</a:t>
            </a:r>
            <a:r>
              <a:rPr sz="600" spc="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sz="600" spc="1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capabilities</a:t>
            </a:r>
            <a:r>
              <a:rPr sz="600" spc="6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363636"/>
                </a:solidFill>
                <a:latin typeface="Arial"/>
                <a:cs typeface="Arial"/>
              </a:rPr>
              <a:t>and</a:t>
            </a:r>
            <a:r>
              <a:rPr sz="600" spc="5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505050"/>
                </a:solidFill>
                <a:latin typeface="Arial"/>
                <a:cs typeface="Arial"/>
              </a:rPr>
              <a:t>flexibility</a:t>
            </a:r>
            <a:r>
              <a:rPr sz="600" spc="8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of</a:t>
            </a:r>
            <a:r>
              <a:rPr sz="600" spc="6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modular</a:t>
            </a:r>
            <a:r>
              <a:rPr sz="600" spc="6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Django</a:t>
            </a:r>
            <a:r>
              <a:rPr sz="600" spc="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262626"/>
                </a:solidFill>
                <a:latin typeface="Arial"/>
                <a:cs typeface="Arial"/>
              </a:rPr>
              <a:t>in</a:t>
            </a:r>
            <a:r>
              <a:rPr sz="600" spc="-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building</a:t>
            </a:r>
            <a:r>
              <a:rPr sz="600" spc="3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scalable</a:t>
            </a:r>
            <a:endParaRPr sz="600">
              <a:latin typeface="Arial"/>
              <a:cs typeface="Arial"/>
            </a:endParaRPr>
          </a:p>
          <a:p>
            <a:pPr marR="15240" algn="r">
              <a:lnSpc>
                <a:spcPct val="100000"/>
              </a:lnSpc>
              <a:spcBef>
                <a:spcPts val="315"/>
              </a:spcBef>
            </a:pP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applications.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959" y="2785726"/>
            <a:ext cx="210566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Deployment</a:t>
            </a:r>
            <a:r>
              <a:rPr sz="800" b="1" spc="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ready</a:t>
            </a:r>
            <a:r>
              <a:rPr sz="800" b="1" spc="-4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for</a:t>
            </a:r>
            <a:r>
              <a:rPr sz="800" b="1" spc="-2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real</a:t>
            </a:r>
            <a:r>
              <a:rPr sz="800" b="1" spc="1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organizations.</a:t>
            </a:r>
            <a:endParaRPr sz="800">
              <a:latin typeface="Times New Roman"/>
              <a:cs typeface="Times New Roman"/>
            </a:endParaRPr>
          </a:p>
          <a:p>
            <a:pPr marL="12700" marR="6985" indent="265430">
              <a:lnSpc>
                <a:spcPct val="143700"/>
              </a:lnSpc>
              <a:spcBef>
                <a:spcPts val="320"/>
              </a:spcBef>
            </a:pP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sz="600" spc="114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portal</a:t>
            </a:r>
            <a:r>
              <a:rPr sz="600" spc="13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is</a:t>
            </a:r>
            <a:r>
              <a:rPr sz="600" spc="16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primed</a:t>
            </a:r>
            <a:r>
              <a:rPr sz="600" spc="17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for</a:t>
            </a:r>
            <a:r>
              <a:rPr sz="600" spc="2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implementation</a:t>
            </a:r>
            <a:r>
              <a:rPr sz="600" spc="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in</a:t>
            </a:r>
            <a:r>
              <a:rPr sz="600" spc="10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actual</a:t>
            </a:r>
            <a:r>
              <a:rPr sz="600" spc="5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business</a:t>
            </a:r>
            <a:r>
              <a:rPr sz="600" spc="7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settings</a:t>
            </a:r>
            <a:r>
              <a:rPr sz="600" spc="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with</a:t>
            </a:r>
            <a:r>
              <a:rPr sz="600" spc="3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only</a:t>
            </a:r>
            <a:r>
              <a:rPr sz="600" spc="3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minor</a:t>
            </a:r>
            <a:r>
              <a:rPr sz="600" spc="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363636"/>
                </a:solidFill>
                <a:latin typeface="Arial"/>
                <a:cs typeface="Arial"/>
              </a:rPr>
              <a:t>adjustments</a:t>
            </a:r>
            <a:r>
              <a:rPr sz="600" spc="114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necessary.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6183" y="830823"/>
            <a:ext cx="362585" cy="112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50" dirty="0">
                <a:solidFill>
                  <a:srgbClr val="0C1D90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7054" y="2925799"/>
            <a:ext cx="1593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262626"/>
                </a:solidFill>
                <a:latin typeface="Arial"/>
                <a:cs typeface="Arial"/>
              </a:rPr>
              <a:t>03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2953" y="1628472"/>
            <a:ext cx="362585" cy="112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50" dirty="0">
                <a:solidFill>
                  <a:srgbClr val="1C60EF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4764" y="3704348"/>
            <a:ext cx="19240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25" dirty="0">
                <a:solidFill>
                  <a:srgbClr val="262626"/>
                </a:solidFill>
                <a:latin typeface="Courier New"/>
                <a:cs typeface="Courier New"/>
              </a:rPr>
              <a:t>04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493" y="1908617"/>
            <a:ext cx="200278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363636"/>
                </a:solidFill>
                <a:latin typeface="Times New Roman"/>
                <a:cs typeface="Times New Roman"/>
              </a:rPr>
              <a:t>Combination</a:t>
            </a:r>
            <a:r>
              <a:rPr sz="800" b="1" spc="10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262626"/>
                </a:solidFill>
                <a:latin typeface="Times New Roman"/>
                <a:cs typeface="Times New Roman"/>
              </a:rPr>
              <a:t>of</a:t>
            </a:r>
            <a:r>
              <a:rPr sz="800" b="1" spc="-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262626"/>
                </a:solidFill>
                <a:latin typeface="Times New Roman"/>
                <a:cs typeface="Times New Roman"/>
              </a:rPr>
              <a:t>public</a:t>
            </a:r>
            <a:r>
              <a:rPr sz="800" b="1" spc="7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363636"/>
                </a:solidFill>
                <a:latin typeface="Times New Roman"/>
                <a:cs typeface="Times New Roman"/>
              </a:rPr>
              <a:t>and</a:t>
            </a:r>
            <a:r>
              <a:rPr sz="800" b="1" spc="-25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262626"/>
                </a:solidFill>
                <a:latin typeface="Times New Roman"/>
                <a:cs typeface="Times New Roman"/>
              </a:rPr>
              <a:t>private</a:t>
            </a:r>
            <a:r>
              <a:rPr sz="800" b="1" spc="2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-10" dirty="0">
                <a:solidFill>
                  <a:srgbClr val="363636"/>
                </a:solidFill>
                <a:latin typeface="Times New Roman"/>
                <a:cs typeface="Times New Roman"/>
              </a:rPr>
              <a:t>features</a:t>
            </a:r>
            <a:r>
              <a:rPr sz="800" b="1" spc="-10" dirty="0">
                <a:solidFill>
                  <a:srgbClr val="262626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  <a:p>
            <a:pPr marL="13970" marR="190500" indent="-1905">
              <a:lnSpc>
                <a:spcPct val="149900"/>
              </a:lnSpc>
              <a:spcBef>
                <a:spcPts val="325"/>
              </a:spcBef>
            </a:pP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Integrates</a:t>
            </a:r>
            <a:r>
              <a:rPr sz="600" spc="28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user-facing</a:t>
            </a:r>
            <a:r>
              <a:rPr sz="600" spc="31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functionalities</a:t>
            </a:r>
            <a:r>
              <a:rPr sz="600" spc="18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with</a:t>
            </a:r>
            <a:r>
              <a:rPr sz="600" spc="3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262626"/>
                </a:solidFill>
                <a:latin typeface="Arial"/>
                <a:cs typeface="Arial"/>
              </a:rPr>
              <a:t>robust</a:t>
            </a:r>
            <a:r>
              <a:rPr sz="600" spc="5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550" spc="50" dirty="0">
                <a:solidFill>
                  <a:srgbClr val="363636"/>
                </a:solidFill>
                <a:latin typeface="Arial"/>
                <a:cs typeface="Arial"/>
              </a:rPr>
              <a:t>employee</a:t>
            </a:r>
            <a:r>
              <a:rPr sz="550" spc="3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550" spc="65" dirty="0">
                <a:solidFill>
                  <a:srgbClr val="363636"/>
                </a:solidFill>
                <a:latin typeface="Arial"/>
                <a:cs typeface="Arial"/>
              </a:rPr>
              <a:t>management</a:t>
            </a:r>
            <a:r>
              <a:rPr sz="550" spc="9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550" spc="50" dirty="0">
                <a:solidFill>
                  <a:srgbClr val="363636"/>
                </a:solidFill>
                <a:latin typeface="Arial"/>
                <a:cs typeface="Arial"/>
              </a:rPr>
              <a:t>tools </a:t>
            </a:r>
            <a:r>
              <a:rPr sz="550" dirty="0">
                <a:solidFill>
                  <a:srgbClr val="262626"/>
                </a:solidFill>
                <a:latin typeface="Arial"/>
                <a:cs typeface="Arial"/>
              </a:rPr>
              <a:t>for</a:t>
            </a:r>
            <a:r>
              <a:rPr sz="550" spc="14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550" spc="45" dirty="0">
                <a:solidFill>
                  <a:srgbClr val="363636"/>
                </a:solidFill>
                <a:latin typeface="Arial"/>
                <a:cs typeface="Arial"/>
              </a:rPr>
              <a:t>enhanced</a:t>
            </a:r>
            <a:r>
              <a:rPr sz="550" spc="5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organizational</a:t>
            </a:r>
            <a:r>
              <a:rPr sz="600" spc="32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efficiency.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0450" y="3393896"/>
            <a:ext cx="2042795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22225" indent="-1270">
              <a:lnSpc>
                <a:spcPct val="132900"/>
              </a:lnSpc>
              <a:spcBef>
                <a:spcPts val="100"/>
              </a:spcBef>
            </a:pP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Enhances</a:t>
            </a:r>
            <a:r>
              <a:rPr sz="800" b="1" spc="55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efficiency,</a:t>
            </a:r>
            <a:r>
              <a:rPr sz="800" b="1" spc="95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262626"/>
                </a:solidFill>
                <a:latin typeface="Times New Roman"/>
                <a:cs typeface="Times New Roman"/>
              </a:rPr>
              <a:t>transpar</a:t>
            </a:r>
            <a:r>
              <a:rPr sz="800" b="1" spc="10" dirty="0">
                <a:solidFill>
                  <a:srgbClr val="505050"/>
                </a:solidFill>
                <a:latin typeface="Times New Roman"/>
                <a:cs typeface="Times New Roman"/>
              </a:rPr>
              <a:t>e</a:t>
            </a: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ncy,</a:t>
            </a:r>
            <a:r>
              <a:rPr sz="800" b="1" spc="-3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10" dirty="0">
                <a:solidFill>
                  <a:srgbClr val="363636"/>
                </a:solidFill>
                <a:latin typeface="Times New Roman"/>
                <a:cs typeface="Times New Roman"/>
              </a:rPr>
              <a:t>and</a:t>
            </a:r>
            <a:r>
              <a:rPr sz="800" b="1" spc="-5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800" b="1" spc="-20" dirty="0">
                <a:solidFill>
                  <a:srgbClr val="262626"/>
                </a:solidFill>
                <a:latin typeface="Times New Roman"/>
                <a:cs typeface="Times New Roman"/>
              </a:rPr>
              <a:t>user</a:t>
            </a:r>
            <a:r>
              <a:rPr sz="800" b="1" spc="500" dirty="0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sz="800" b="1" spc="-10" dirty="0">
                <a:solidFill>
                  <a:srgbClr val="363636"/>
                </a:solidFill>
                <a:latin typeface="Times New Roman"/>
                <a:cs typeface="Times New Roman"/>
              </a:rPr>
              <a:t>experience.</a:t>
            </a:r>
            <a:endParaRPr sz="800">
              <a:latin typeface="Times New Roman"/>
              <a:cs typeface="Times New Roman"/>
            </a:endParaRPr>
          </a:p>
          <a:p>
            <a:pPr marL="14604" marR="5080" indent="635">
              <a:lnSpc>
                <a:spcPct val="143700"/>
              </a:lnSpc>
              <a:spcBef>
                <a:spcPts val="365"/>
              </a:spcBef>
            </a:pP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The</a:t>
            </a:r>
            <a:r>
              <a:rPr sz="600" spc="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portal</a:t>
            </a:r>
            <a:r>
              <a:rPr sz="600" spc="9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is</a:t>
            </a:r>
            <a:r>
              <a:rPr sz="600" spc="6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designed</a:t>
            </a:r>
            <a:r>
              <a:rPr sz="600" spc="16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to</a:t>
            </a:r>
            <a:r>
              <a:rPr sz="600" spc="13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improve</a:t>
            </a:r>
            <a:r>
              <a:rPr sz="600" spc="6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operational</a:t>
            </a:r>
            <a:r>
              <a:rPr sz="600" spc="5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performance</a:t>
            </a:r>
            <a:r>
              <a:rPr sz="600" spc="8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and</a:t>
            </a:r>
            <a:r>
              <a:rPr sz="600" spc="-1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user</a:t>
            </a:r>
            <a:r>
              <a:rPr sz="600" spc="6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satisfaction</a:t>
            </a:r>
            <a:r>
              <a:rPr sz="600" spc="7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for</a:t>
            </a:r>
            <a:r>
              <a:rPr sz="600" spc="15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363636"/>
                </a:solidFill>
                <a:latin typeface="Arial"/>
                <a:cs typeface="Arial"/>
              </a:rPr>
              <a:t>both</a:t>
            </a:r>
            <a:r>
              <a:rPr sz="600" spc="15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employees</a:t>
            </a:r>
            <a:r>
              <a:rPr sz="600" spc="50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63636"/>
                </a:solidFill>
                <a:latin typeface="Arial"/>
                <a:cs typeface="Arial"/>
              </a:rPr>
              <a:t>and</a:t>
            </a:r>
            <a:r>
              <a:rPr sz="600" spc="50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62626"/>
                </a:solidFill>
                <a:latin typeface="Arial"/>
                <a:cs typeface="Arial"/>
              </a:rPr>
              <a:t>HR</a:t>
            </a:r>
            <a:r>
              <a:rPr sz="600" spc="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63636"/>
                </a:solidFill>
                <a:latin typeface="Arial"/>
                <a:cs typeface="Arial"/>
              </a:rPr>
              <a:t>departments.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6265E25-956A-348D-3175-58AC0506ECAC}"/>
              </a:ext>
            </a:extLst>
          </p:cNvPr>
          <p:cNvSpPr/>
          <p:nvPr/>
        </p:nvSpPr>
        <p:spPr>
          <a:xfrm>
            <a:off x="254000" y="1600200"/>
            <a:ext cx="3657600" cy="1828800"/>
          </a:xfrm>
          <a:prstGeom prst="rect">
            <a:avLst/>
          </a:prstGeom>
          <a:solidFill>
            <a:srgbClr val="0E1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Thank you</a:t>
            </a:r>
            <a:endParaRPr lang="en-IN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850" y="315866"/>
            <a:ext cx="30594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" indent="-327025">
              <a:lnSpc>
                <a:spcPct val="100000"/>
              </a:lnSpc>
              <a:spcBef>
                <a:spcPts val="100"/>
              </a:spcBef>
              <a:buClr>
                <a:srgbClr val="0A1D9C"/>
              </a:buClr>
              <a:buFont typeface="Times New Roman"/>
              <a:buChar char="•"/>
              <a:tabLst>
                <a:tab pos="339725" algn="l"/>
              </a:tabLst>
            </a:pP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Introduction</a:t>
            </a:r>
            <a:endParaRPr sz="900">
              <a:latin typeface="Times New Roman"/>
              <a:cs typeface="Times New Roman"/>
            </a:endParaRPr>
          </a:p>
          <a:p>
            <a:pPr marL="345440">
              <a:lnSpc>
                <a:spcPct val="100000"/>
              </a:lnSpc>
              <a:spcBef>
                <a:spcPts val="660"/>
              </a:spcBef>
            </a:pP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An overview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of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topics</a:t>
            </a:r>
            <a:r>
              <a:rPr sz="700" spc="-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be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discussed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in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1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presenta</a:t>
            </a:r>
            <a:r>
              <a:rPr sz="700" spc="35" dirty="0">
                <a:solidFill>
                  <a:srgbClr val="3D4444"/>
                </a:solidFill>
                <a:latin typeface="Arial"/>
                <a:cs typeface="Arial"/>
              </a:rPr>
              <a:t>t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006" y="538890"/>
            <a:ext cx="2771775" cy="5829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2900" algn="l"/>
              </a:tabLst>
            </a:pPr>
            <a:r>
              <a:rPr sz="1600" b="1" spc="-509" dirty="0">
                <a:solidFill>
                  <a:srgbClr val="2467F2"/>
                </a:solidFill>
                <a:latin typeface="Times New Roman"/>
                <a:cs typeface="Times New Roman"/>
              </a:rPr>
              <a:t>CID</a:t>
            </a:r>
            <a:r>
              <a:rPr sz="1600" b="1" dirty="0">
                <a:solidFill>
                  <a:srgbClr val="2467F2"/>
                </a:solidFill>
                <a:latin typeface="Times New Roman"/>
                <a:cs typeface="Times New Roman"/>
              </a:rPr>
              <a:t>	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Objectives</a:t>
            </a:r>
            <a:endParaRPr sz="90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  <a:spcBef>
                <a:spcPts val="495"/>
              </a:spcBef>
            </a:pP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goals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we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aim</a:t>
            </a:r>
            <a:r>
              <a:rPr sz="700" spc="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1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achieve</a:t>
            </a:r>
            <a:r>
              <a:rPr sz="700" spc="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through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this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presentation.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456" y="1211311"/>
            <a:ext cx="2689225" cy="36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65" algn="l"/>
              </a:tabLst>
            </a:pPr>
            <a:r>
              <a:rPr sz="650" b="1" spc="-25" dirty="0">
                <a:solidFill>
                  <a:srgbClr val="2A2A2A"/>
                </a:solidFill>
                <a:latin typeface="Arial"/>
                <a:cs typeface="Arial"/>
              </a:rPr>
              <a:t>0</a:t>
            </a:r>
            <a:r>
              <a:rPr sz="650" b="1" spc="-25" dirty="0">
                <a:solidFill>
                  <a:srgbClr val="3D4444"/>
                </a:solidFill>
                <a:latin typeface="Arial"/>
                <a:cs typeface="Arial"/>
              </a:rPr>
              <a:t>3</a:t>
            </a:r>
            <a:r>
              <a:rPr sz="650" b="1" dirty="0">
                <a:solidFill>
                  <a:srgbClr val="3D4444"/>
                </a:solidFill>
                <a:latin typeface="Arial"/>
                <a:cs typeface="Arial"/>
              </a:rPr>
              <a:t>	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Methodology</a:t>
            </a:r>
            <a:endParaRPr sz="900" dirty="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  <a:spcBef>
                <a:spcPts val="710"/>
              </a:spcBef>
            </a:pP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approach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methods</a:t>
            </a:r>
            <a:r>
              <a:rPr sz="700" spc="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used</a:t>
            </a:r>
            <a:r>
              <a:rPr sz="700" spc="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for</a:t>
            </a:r>
            <a:r>
              <a:rPr sz="700" spc="1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implementation.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456" y="1660562"/>
            <a:ext cx="2441575" cy="35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0830" algn="l"/>
              </a:tabLst>
            </a:pPr>
            <a:r>
              <a:rPr sz="650" b="1" spc="-25" dirty="0">
                <a:solidFill>
                  <a:srgbClr val="2A2A2A"/>
                </a:solidFill>
                <a:latin typeface="Arial"/>
                <a:cs typeface="Arial"/>
              </a:rPr>
              <a:t>04</a:t>
            </a:r>
            <a:r>
              <a:rPr sz="650" b="1" dirty="0">
                <a:solidFill>
                  <a:srgbClr val="2A2A2A"/>
                </a:solidFill>
                <a:latin typeface="Arial"/>
                <a:cs typeface="Arial"/>
              </a:rPr>
              <a:t>	</a:t>
            </a:r>
            <a:r>
              <a:rPr sz="900" b="1" spc="10" dirty="0">
                <a:solidFill>
                  <a:srgbClr val="2A2A2A"/>
                </a:solidFill>
                <a:latin typeface="Times New Roman"/>
                <a:cs typeface="Times New Roman"/>
              </a:rPr>
              <a:t>System</a:t>
            </a:r>
            <a:r>
              <a:rPr sz="900" b="1" spc="1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Implementation</a:t>
            </a:r>
            <a:endParaRPr sz="9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685"/>
              </a:spcBef>
            </a:pP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Details</a:t>
            </a:r>
            <a:r>
              <a:rPr sz="700" spc="1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on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how</a:t>
            </a:r>
            <a:r>
              <a:rPr sz="700" spc="8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1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system</a:t>
            </a:r>
            <a:r>
              <a:rPr sz="700" spc="13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will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be</a:t>
            </a:r>
            <a:r>
              <a:rPr sz="700" spc="7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put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into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action.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462" y="1801146"/>
            <a:ext cx="2769235" cy="6654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4170" algn="l"/>
              </a:tabLst>
            </a:pPr>
            <a:r>
              <a:rPr sz="2100" b="1" spc="-785" dirty="0">
                <a:solidFill>
                  <a:srgbClr val="F44F4F"/>
                </a:solidFill>
                <a:latin typeface="Times New Roman"/>
                <a:cs typeface="Times New Roman"/>
              </a:rPr>
              <a:t>CD</a:t>
            </a:r>
            <a:r>
              <a:rPr sz="2100" b="1" dirty="0">
                <a:solidFill>
                  <a:srgbClr val="F44F4F"/>
                </a:solidFill>
                <a:latin typeface="Times New Roman"/>
                <a:cs typeface="Times New Roman"/>
              </a:rPr>
              <a:t>	</a:t>
            </a:r>
            <a:r>
              <a:rPr sz="900" b="1" spc="20" dirty="0">
                <a:solidFill>
                  <a:srgbClr val="2A2A2A"/>
                </a:solidFill>
                <a:latin typeface="Times New Roman"/>
                <a:cs typeface="Times New Roman"/>
              </a:rPr>
              <a:t>Features</a:t>
            </a:r>
            <a:r>
              <a:rPr sz="900" b="1" spc="5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Overview</a:t>
            </a:r>
            <a:endParaRPr sz="9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  <a:spcBef>
                <a:spcPts val="420"/>
              </a:spcBef>
            </a:pP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summary</a:t>
            </a:r>
            <a:r>
              <a:rPr sz="700" spc="1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of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1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key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features</a:t>
            </a:r>
            <a:r>
              <a:rPr sz="700" spc="10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available</a:t>
            </a:r>
            <a:r>
              <a:rPr sz="700" spc="7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in the</a:t>
            </a:r>
            <a:r>
              <a:rPr sz="700" spc="12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system.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903" y="2562120"/>
            <a:ext cx="3212465" cy="805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 indent="-327025">
              <a:lnSpc>
                <a:spcPct val="100000"/>
              </a:lnSpc>
              <a:spcBef>
                <a:spcPts val="100"/>
              </a:spcBef>
              <a:buClr>
                <a:srgbClr val="0A1D9C"/>
              </a:buClr>
              <a:buFont typeface="Times New Roman"/>
              <a:buChar char="•"/>
              <a:tabLst>
                <a:tab pos="416559" algn="l"/>
              </a:tabLst>
            </a:pPr>
            <a:r>
              <a:rPr sz="900" b="1" dirty="0">
                <a:solidFill>
                  <a:srgbClr val="2A2A2A"/>
                </a:solidFill>
                <a:latin typeface="Times New Roman"/>
                <a:cs typeface="Times New Roman"/>
              </a:rPr>
              <a:t>Future</a:t>
            </a:r>
            <a:r>
              <a:rPr sz="900" b="1" spc="1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Enhancements</a:t>
            </a:r>
            <a:endParaRPr sz="900">
              <a:latin typeface="Times New Roman"/>
              <a:cs typeface="Times New Roman"/>
            </a:endParaRPr>
          </a:p>
          <a:p>
            <a:pPr marL="418465">
              <a:lnSpc>
                <a:spcPts val="805"/>
              </a:lnSpc>
              <a:spcBef>
                <a:spcPts val="660"/>
              </a:spcBef>
            </a:pP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Potential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improvements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features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65" dirty="0">
                <a:solidFill>
                  <a:srgbClr val="2A2A2A"/>
                </a:solidFill>
                <a:latin typeface="Arial"/>
                <a:cs typeface="Arial"/>
              </a:rPr>
              <a:t>that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5" dirty="0">
                <a:solidFill>
                  <a:srgbClr val="2A2A2A"/>
                </a:solidFill>
                <a:latin typeface="Arial"/>
                <a:cs typeface="Arial"/>
              </a:rPr>
              <a:t>may</a:t>
            </a:r>
            <a:r>
              <a:rPr sz="700" spc="-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90" dirty="0">
                <a:solidFill>
                  <a:srgbClr val="2A2A2A"/>
                </a:solidFill>
                <a:latin typeface="Arial"/>
                <a:cs typeface="Arial"/>
              </a:rPr>
              <a:t>be</a:t>
            </a:r>
            <a:r>
              <a:rPr sz="700" spc="-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added</a:t>
            </a:r>
            <a:r>
              <a:rPr sz="700" spc="7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later</a:t>
            </a:r>
            <a:r>
              <a:rPr sz="700" spc="-10" dirty="0">
                <a:solidFill>
                  <a:srgbClr val="3D444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2305"/>
              </a:lnSpc>
              <a:tabLst>
                <a:tab pos="417830" algn="l"/>
              </a:tabLst>
            </a:pPr>
            <a:r>
              <a:rPr sz="1950" b="1" spc="-50" dirty="0">
                <a:solidFill>
                  <a:srgbClr val="2467F2"/>
                </a:solidFill>
                <a:latin typeface="Arial"/>
                <a:cs typeface="Arial"/>
              </a:rPr>
              <a:t>0</a:t>
            </a:r>
            <a:r>
              <a:rPr sz="1950" b="1" dirty="0">
                <a:solidFill>
                  <a:srgbClr val="2467F2"/>
                </a:solidFill>
                <a:latin typeface="Arial"/>
                <a:cs typeface="Arial"/>
              </a:rPr>
              <a:t>	</a:t>
            </a:r>
            <a:r>
              <a:rPr sz="90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Conclusion</a:t>
            </a:r>
            <a:endParaRPr sz="90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  <a:spcBef>
                <a:spcPts val="450"/>
              </a:spcBef>
            </a:pP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Wrapping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up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presentation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highlighting</a:t>
            </a:r>
            <a:r>
              <a:rPr sz="700" spc="10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key</a:t>
            </a:r>
            <a:r>
              <a:rPr sz="70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takeaways.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63162" y="257441"/>
            <a:ext cx="828675" cy="343535"/>
          </a:xfrm>
          <a:prstGeom prst="rect">
            <a:avLst/>
          </a:prstGeom>
          <a:solidFill>
            <a:srgbClr val="0C1D8E"/>
          </a:solidFill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1950" spc="-10" dirty="0">
                <a:solidFill>
                  <a:srgbClr val="F4F4F7"/>
                </a:solidFill>
              </a:rPr>
              <a:t>Agenda</a:t>
            </a:r>
            <a:endParaRPr sz="1950"/>
          </a:p>
        </p:txBody>
      </p:sp>
      <p:sp>
        <p:nvSpPr>
          <p:cNvPr id="9" name="object 9"/>
          <p:cNvSpPr txBox="1"/>
          <p:nvPr/>
        </p:nvSpPr>
        <p:spPr>
          <a:xfrm>
            <a:off x="6216091" y="665289"/>
            <a:ext cx="431165" cy="121920"/>
          </a:xfrm>
          <a:prstGeom prst="rect">
            <a:avLst/>
          </a:prstGeom>
          <a:solidFill>
            <a:srgbClr val="0C1D8E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F4F4F7"/>
                </a:solidFill>
                <a:latin typeface="Arial"/>
                <a:cs typeface="Arial"/>
              </a:rPr>
              <a:t>Overview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3046" y="665289"/>
            <a:ext cx="1129030" cy="121920"/>
          </a:xfrm>
          <a:prstGeom prst="rect">
            <a:avLst/>
          </a:prstGeom>
          <a:solidFill>
            <a:srgbClr val="0C1D8E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00" spc="20" dirty="0">
                <a:solidFill>
                  <a:srgbClr val="F4F4F7"/>
                </a:solidFill>
                <a:latin typeface="Arial"/>
                <a:cs typeface="Arial"/>
              </a:rPr>
              <a:t>of</a:t>
            </a:r>
            <a:r>
              <a:rPr sz="700" spc="210" dirty="0">
                <a:solidFill>
                  <a:srgbClr val="F4F4F7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F4F4F7"/>
                </a:solidFill>
                <a:latin typeface="Arial"/>
                <a:cs typeface="Arial"/>
              </a:rPr>
              <a:t>Presentation</a:t>
            </a:r>
            <a:r>
              <a:rPr sz="700" spc="120" dirty="0">
                <a:solidFill>
                  <a:srgbClr val="F4F4F7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F4F4F7"/>
                </a:solidFill>
                <a:latin typeface="Arial"/>
                <a:cs typeface="Arial"/>
              </a:rPr>
              <a:t>Structure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="" xmlns:a16="http://schemas.microsoft.com/office/drawing/2014/main" id="{BACD81D5-AD31-6153-8D59-5967ACE01A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03200" y="-8860"/>
            <a:ext cx="8331200" cy="4572000"/>
          </a:xfrm>
          <a:prstGeom prst="rect">
            <a:avLst/>
          </a:prstGeom>
          <a:ln>
            <a:solidFill>
              <a:srgbClr val="0E1F9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9553"/>
            <a:ext cx="2746970" cy="37651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8125">
              <a:lnSpc>
                <a:spcPct val="100000"/>
              </a:lnSpc>
              <a:spcBef>
                <a:spcPts val="105"/>
              </a:spcBef>
            </a:pPr>
            <a:r>
              <a:rPr spc="75" dirty="0"/>
              <a:t>Introduction</a:t>
            </a:r>
            <a:r>
              <a:rPr spc="-55" dirty="0"/>
              <a:t> </a:t>
            </a:r>
            <a:r>
              <a:rPr spc="75" dirty="0"/>
              <a:t>to</a:t>
            </a:r>
            <a:r>
              <a:rPr spc="-45" dirty="0"/>
              <a:t> </a:t>
            </a:r>
            <a:r>
              <a:rPr spc="60" dirty="0"/>
              <a:t>Zentrixon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96489" y="662482"/>
            <a:ext cx="200342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solidFill>
                  <a:srgbClr val="4F4F4F"/>
                </a:solidFill>
                <a:latin typeface="Arial"/>
                <a:cs typeface="Arial"/>
              </a:rPr>
              <a:t>Web</a:t>
            </a:r>
            <a:r>
              <a:rPr sz="650" spc="19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4F4F4F"/>
                </a:solidFill>
                <a:latin typeface="Arial"/>
                <a:cs typeface="Arial"/>
              </a:rPr>
              <a:t>Application</a:t>
            </a:r>
            <a:r>
              <a:rPr sz="650" spc="5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4F4F4F"/>
                </a:solidFill>
                <a:latin typeface="Arial"/>
                <a:cs typeface="Arial"/>
              </a:rPr>
              <a:t>for</a:t>
            </a:r>
            <a:r>
              <a:rPr sz="650" spc="165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4F4F4F"/>
                </a:solidFill>
                <a:latin typeface="Arial"/>
                <a:cs typeface="Arial"/>
              </a:rPr>
              <a:t>Enhanced</a:t>
            </a:r>
            <a:r>
              <a:rPr sz="650" spc="40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650" spc="75" dirty="0">
                <a:solidFill>
                  <a:srgbClr val="4F4F4F"/>
                </a:solidFill>
                <a:latin typeface="Arial"/>
                <a:cs typeface="Arial"/>
              </a:rPr>
              <a:t>Management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Web-</a:t>
            </a:r>
            <a:r>
              <a:rPr dirty="0"/>
              <a:t>based</a:t>
            </a:r>
            <a:r>
              <a:rPr spc="135" dirty="0"/>
              <a:t> </a:t>
            </a:r>
            <a:r>
              <a:rPr dirty="0"/>
              <a:t>application</a:t>
            </a:r>
            <a:r>
              <a:rPr spc="45" dirty="0"/>
              <a:t> </a:t>
            </a:r>
            <a:r>
              <a:rPr spc="-10" dirty="0"/>
              <a:t>design</a:t>
            </a:r>
          </a:p>
          <a:p>
            <a:pPr marL="17780">
              <a:lnSpc>
                <a:spcPct val="100000"/>
              </a:lnSpc>
              <a:spcBef>
                <a:spcPts val="725"/>
              </a:spcBef>
            </a:pPr>
            <a:r>
              <a:rPr sz="650" b="0" dirty="0">
                <a:latin typeface="Arial"/>
                <a:cs typeface="Arial"/>
              </a:rPr>
              <a:t>The</a:t>
            </a:r>
            <a:r>
              <a:rPr sz="650" b="0" spc="175" dirty="0">
                <a:latin typeface="Arial"/>
                <a:cs typeface="Arial"/>
              </a:rPr>
              <a:t> </a:t>
            </a:r>
            <a:r>
              <a:rPr sz="650" b="0" spc="70" dirty="0">
                <a:latin typeface="Arial"/>
                <a:cs typeface="Arial"/>
              </a:rPr>
              <a:t>project</a:t>
            </a:r>
            <a:r>
              <a:rPr sz="650" b="0" spc="30" dirty="0">
                <a:latin typeface="Arial"/>
                <a:cs typeface="Arial"/>
              </a:rPr>
              <a:t> </a:t>
            </a:r>
            <a:r>
              <a:rPr sz="650" b="0" dirty="0">
                <a:latin typeface="Arial"/>
                <a:cs typeface="Arial"/>
              </a:rPr>
              <a:t>is</a:t>
            </a:r>
            <a:r>
              <a:rPr sz="650" b="0" spc="5" dirty="0">
                <a:latin typeface="Arial"/>
                <a:cs typeface="Arial"/>
              </a:rPr>
              <a:t> </a:t>
            </a:r>
            <a:r>
              <a:rPr sz="650" b="0" dirty="0">
                <a:latin typeface="Arial"/>
                <a:cs typeface="Arial"/>
              </a:rPr>
              <a:t>a</a:t>
            </a:r>
            <a:r>
              <a:rPr sz="650" b="0" spc="125" dirty="0">
                <a:latin typeface="Arial"/>
                <a:cs typeface="Arial"/>
              </a:rPr>
              <a:t> </a:t>
            </a:r>
            <a:r>
              <a:rPr sz="650" b="0" spc="75" dirty="0">
                <a:solidFill>
                  <a:srgbClr val="383838"/>
                </a:solidFill>
                <a:latin typeface="Arial"/>
                <a:cs typeface="Arial"/>
              </a:rPr>
              <a:t>web-</a:t>
            </a:r>
            <a:r>
              <a:rPr sz="650" b="0" spc="80" dirty="0">
                <a:solidFill>
                  <a:srgbClr val="383838"/>
                </a:solidFill>
                <a:latin typeface="Arial"/>
                <a:cs typeface="Arial"/>
              </a:rPr>
              <a:t>based</a:t>
            </a:r>
            <a:r>
              <a:rPr sz="650" b="0" spc="20" dirty="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650" b="0" spc="65" dirty="0">
                <a:latin typeface="Arial"/>
                <a:cs typeface="Arial"/>
              </a:rPr>
              <a:t>application</a:t>
            </a:r>
            <a:r>
              <a:rPr sz="650" b="0" spc="30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designed</a:t>
            </a:r>
            <a:r>
              <a:rPr sz="650" b="0" spc="65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specitically</a:t>
            </a:r>
            <a:r>
              <a:rPr sz="650" b="0" spc="95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for</a:t>
            </a:r>
            <a:r>
              <a:rPr sz="650" b="0" spc="175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Zentrixon</a:t>
            </a:r>
            <a:r>
              <a:rPr sz="650" b="0" spc="40" dirty="0">
                <a:latin typeface="Arial"/>
                <a:cs typeface="Arial"/>
              </a:rPr>
              <a:t> </a:t>
            </a:r>
            <a:r>
              <a:rPr sz="650" b="0" spc="-10" dirty="0">
                <a:latin typeface="Arial"/>
                <a:cs typeface="Arial"/>
              </a:rPr>
              <a:t>Technologies.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6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pc="10" dirty="0"/>
              <a:t>Developed </a:t>
            </a:r>
            <a:r>
              <a:rPr dirty="0"/>
              <a:t>with</a:t>
            </a:r>
            <a:r>
              <a:rPr spc="-25" dirty="0"/>
              <a:t> </a:t>
            </a:r>
            <a:r>
              <a:rPr spc="-10" dirty="0"/>
              <a:t>Django</a:t>
            </a:r>
          </a:p>
          <a:p>
            <a:pPr marL="17145" marR="5080" indent="-635">
              <a:lnSpc>
                <a:spcPct val="148100"/>
              </a:lnSpc>
              <a:spcBef>
                <a:spcPts val="325"/>
              </a:spcBef>
            </a:pPr>
            <a:r>
              <a:rPr sz="650" b="0" spc="30" dirty="0">
                <a:latin typeface="Arial"/>
                <a:cs typeface="Arial"/>
              </a:rPr>
              <a:t>Built</a:t>
            </a:r>
            <a:r>
              <a:rPr sz="650" b="0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using</a:t>
            </a:r>
            <a:r>
              <a:rPr sz="650" b="0" spc="35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the</a:t>
            </a:r>
            <a:r>
              <a:rPr sz="650" b="0" spc="140" dirty="0">
                <a:latin typeface="Arial"/>
                <a:cs typeface="Arial"/>
              </a:rPr>
              <a:t> </a:t>
            </a:r>
            <a:r>
              <a:rPr sz="650" b="0" spc="75" dirty="0">
                <a:latin typeface="Arial"/>
                <a:cs typeface="Arial"/>
              </a:rPr>
              <a:t>Django</a:t>
            </a:r>
            <a:r>
              <a:rPr sz="650" b="0" spc="30" dirty="0">
                <a:latin typeface="Arial"/>
                <a:cs typeface="Arial"/>
              </a:rPr>
              <a:t> </a:t>
            </a:r>
            <a:r>
              <a:rPr sz="650" b="0" spc="80" dirty="0">
                <a:latin typeface="Arial"/>
                <a:cs typeface="Arial"/>
              </a:rPr>
              <a:t>framework,</a:t>
            </a:r>
            <a:r>
              <a:rPr sz="650" b="0" spc="70" dirty="0">
                <a:latin typeface="Arial"/>
                <a:cs typeface="Arial"/>
              </a:rPr>
              <a:t> </a:t>
            </a:r>
            <a:r>
              <a:rPr sz="650" b="0" spc="75" dirty="0">
                <a:latin typeface="Arial"/>
                <a:cs typeface="Arial"/>
              </a:rPr>
              <a:t>the</a:t>
            </a:r>
            <a:r>
              <a:rPr sz="650" b="0" spc="5" dirty="0">
                <a:latin typeface="Arial"/>
                <a:cs typeface="Arial"/>
              </a:rPr>
              <a:t> </a:t>
            </a:r>
            <a:r>
              <a:rPr sz="650" b="0" spc="65" dirty="0">
                <a:latin typeface="Arial"/>
                <a:cs typeface="Arial"/>
              </a:rPr>
              <a:t>application</a:t>
            </a:r>
            <a:r>
              <a:rPr sz="650" b="0" spc="40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ensures</a:t>
            </a:r>
            <a:r>
              <a:rPr sz="650" b="0" spc="50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efficiency</a:t>
            </a:r>
            <a:r>
              <a:rPr sz="650" b="0" spc="90" dirty="0">
                <a:latin typeface="Arial"/>
                <a:cs typeface="Arial"/>
              </a:rPr>
              <a:t> </a:t>
            </a:r>
            <a:r>
              <a:rPr sz="650" b="0" spc="65" dirty="0">
                <a:latin typeface="Arial"/>
                <a:cs typeface="Arial"/>
              </a:rPr>
              <a:t>and</a:t>
            </a:r>
            <a:r>
              <a:rPr sz="650" b="0" spc="90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scalability</a:t>
            </a:r>
            <a:r>
              <a:rPr sz="650" b="0" spc="85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for</a:t>
            </a:r>
            <a:r>
              <a:rPr sz="650" b="0" spc="190" dirty="0">
                <a:latin typeface="Arial"/>
                <a:cs typeface="Arial"/>
              </a:rPr>
              <a:t> </a:t>
            </a:r>
            <a:r>
              <a:rPr sz="650" b="0" spc="40" dirty="0">
                <a:solidFill>
                  <a:srgbClr val="383838"/>
                </a:solidFill>
                <a:latin typeface="Arial"/>
                <a:cs typeface="Arial"/>
              </a:rPr>
              <a:t>various </a:t>
            </a:r>
            <a:r>
              <a:rPr sz="650" b="0" spc="80" dirty="0">
                <a:latin typeface="Arial"/>
                <a:cs typeface="Arial"/>
              </a:rPr>
              <a:t>management</a:t>
            </a:r>
            <a:r>
              <a:rPr sz="650" b="0" spc="85" dirty="0">
                <a:latin typeface="Arial"/>
                <a:cs typeface="Arial"/>
              </a:rPr>
              <a:t> </a:t>
            </a:r>
            <a:r>
              <a:rPr sz="650" b="0" spc="-10" dirty="0">
                <a:latin typeface="Arial"/>
                <a:cs typeface="Arial"/>
              </a:rPr>
              <a:t>tasks.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65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dirty="0"/>
              <a:t>Core</a:t>
            </a:r>
            <a:r>
              <a:rPr spc="-60" dirty="0"/>
              <a:t> </a:t>
            </a:r>
            <a:r>
              <a:rPr spc="-10" dirty="0"/>
              <a:t>functions</a:t>
            </a:r>
          </a:p>
          <a:p>
            <a:pPr marL="17145" marR="508000" indent="1905">
              <a:lnSpc>
                <a:spcPct val="141900"/>
              </a:lnSpc>
              <a:spcBef>
                <a:spcPts val="395"/>
              </a:spcBef>
            </a:pPr>
            <a:r>
              <a:rPr sz="650" b="0" spc="50" dirty="0">
                <a:latin typeface="Arial"/>
                <a:cs typeface="Arial"/>
              </a:rPr>
              <a:t>Aims</a:t>
            </a:r>
            <a:r>
              <a:rPr sz="650" b="0" spc="65" dirty="0">
                <a:latin typeface="Arial"/>
                <a:cs typeface="Arial"/>
              </a:rPr>
              <a:t> </a:t>
            </a:r>
            <a:r>
              <a:rPr sz="650" b="0" spc="20" dirty="0">
                <a:latin typeface="Arial"/>
                <a:cs typeface="Arial"/>
              </a:rPr>
              <a:t>to</a:t>
            </a:r>
            <a:r>
              <a:rPr sz="650" b="0" spc="114" dirty="0">
                <a:latin typeface="Arial"/>
                <a:cs typeface="Arial"/>
              </a:rPr>
              <a:t> </a:t>
            </a:r>
            <a:r>
              <a:rPr sz="650" b="0" spc="60" dirty="0">
                <a:latin typeface="Arial"/>
                <a:cs typeface="Arial"/>
              </a:rPr>
              <a:t>streamline </a:t>
            </a:r>
            <a:r>
              <a:rPr sz="650" b="0" spc="55" dirty="0">
                <a:latin typeface="Arial"/>
                <a:cs typeface="Arial"/>
              </a:rPr>
              <a:t>critical</a:t>
            </a:r>
            <a:r>
              <a:rPr sz="650" b="0" spc="35" dirty="0">
                <a:latin typeface="Arial"/>
                <a:cs typeface="Arial"/>
              </a:rPr>
              <a:t> </a:t>
            </a:r>
            <a:r>
              <a:rPr sz="650" b="0" spc="60" dirty="0">
                <a:latin typeface="Arial"/>
                <a:cs typeface="Arial"/>
              </a:rPr>
              <a:t>functions</a:t>
            </a:r>
            <a:r>
              <a:rPr sz="650" b="0" spc="80" dirty="0">
                <a:latin typeface="Arial"/>
                <a:cs typeface="Arial"/>
              </a:rPr>
              <a:t> </a:t>
            </a:r>
            <a:r>
              <a:rPr sz="650" b="0" spc="20" dirty="0">
                <a:latin typeface="Arial"/>
                <a:cs typeface="Arial"/>
              </a:rPr>
              <a:t>like</a:t>
            </a:r>
            <a:r>
              <a:rPr sz="650" b="0" spc="-60" dirty="0">
                <a:latin typeface="Arial"/>
                <a:cs typeface="Arial"/>
              </a:rPr>
              <a:t> </a:t>
            </a:r>
            <a:r>
              <a:rPr sz="650" b="0" spc="20" dirty="0">
                <a:latin typeface="Arial"/>
                <a:cs typeface="Arial"/>
              </a:rPr>
              <a:t>job</a:t>
            </a:r>
            <a:r>
              <a:rPr sz="650" b="0" spc="229" dirty="0">
                <a:latin typeface="Arial"/>
                <a:cs typeface="Arial"/>
              </a:rPr>
              <a:t> </a:t>
            </a:r>
            <a:r>
              <a:rPr sz="650" b="0" spc="20" dirty="0">
                <a:latin typeface="Arial"/>
                <a:cs typeface="Arial"/>
              </a:rPr>
              <a:t>listings,</a:t>
            </a:r>
            <a:r>
              <a:rPr sz="650" b="0" spc="35" dirty="0">
                <a:latin typeface="Arial"/>
                <a:cs typeface="Arial"/>
              </a:rPr>
              <a:t> </a:t>
            </a:r>
            <a:r>
              <a:rPr sz="650" b="0" spc="65" dirty="0">
                <a:latin typeface="Arial"/>
                <a:cs typeface="Arial"/>
              </a:rPr>
              <a:t>recruitment, </a:t>
            </a:r>
            <a:r>
              <a:rPr sz="650" b="0" spc="60" dirty="0">
                <a:latin typeface="Arial"/>
                <a:cs typeface="Arial"/>
              </a:rPr>
              <a:t>payroll,</a:t>
            </a:r>
            <a:r>
              <a:rPr sz="650" b="0" spc="25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leave,</a:t>
            </a:r>
            <a:r>
              <a:rPr sz="650" b="0" spc="30" dirty="0">
                <a:latin typeface="Arial"/>
                <a:cs typeface="Arial"/>
              </a:rPr>
              <a:t> </a:t>
            </a:r>
            <a:r>
              <a:rPr sz="650" b="0" spc="40" dirty="0">
                <a:latin typeface="Arial"/>
                <a:cs typeface="Arial"/>
              </a:rPr>
              <a:t>and </a:t>
            </a:r>
            <a:r>
              <a:rPr sz="650" b="0" spc="80" dirty="0">
                <a:latin typeface="Arial"/>
                <a:cs typeface="Arial"/>
              </a:rPr>
              <a:t>performance</a:t>
            </a:r>
            <a:r>
              <a:rPr sz="650" b="0" spc="45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tracking.</a:t>
            </a:r>
            <a:endParaRPr sz="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65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</a:pPr>
            <a:r>
              <a:rPr dirty="0"/>
              <a:t>Public</a:t>
            </a:r>
            <a:r>
              <a:rPr spc="2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private</a:t>
            </a:r>
            <a:r>
              <a:rPr spc="55" dirty="0"/>
              <a:t> </a:t>
            </a:r>
            <a:r>
              <a:rPr spc="-10" dirty="0"/>
              <a:t>modules</a:t>
            </a:r>
          </a:p>
          <a:p>
            <a:pPr marL="17145" marR="170815" indent="-1905">
              <a:lnSpc>
                <a:spcPct val="145000"/>
              </a:lnSpc>
              <a:spcBef>
                <a:spcPts val="375"/>
              </a:spcBef>
            </a:pPr>
            <a:r>
              <a:rPr sz="650" b="0" spc="75" dirty="0">
                <a:latin typeface="Arial"/>
                <a:cs typeface="Arial"/>
              </a:rPr>
              <a:t>Offers</a:t>
            </a:r>
            <a:r>
              <a:rPr sz="650" b="0" spc="30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public</a:t>
            </a:r>
            <a:r>
              <a:rPr sz="650" b="0" spc="70" dirty="0">
                <a:latin typeface="Arial"/>
                <a:cs typeface="Arial"/>
              </a:rPr>
              <a:t> </a:t>
            </a:r>
            <a:r>
              <a:rPr sz="650" b="0" spc="60" dirty="0">
                <a:latin typeface="Arial"/>
                <a:cs typeface="Arial"/>
              </a:rPr>
              <a:t>modules</a:t>
            </a:r>
            <a:r>
              <a:rPr sz="650" b="0" spc="15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accessible</a:t>
            </a:r>
            <a:r>
              <a:rPr sz="650" b="0" spc="60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to</a:t>
            </a:r>
            <a:r>
              <a:rPr sz="650" b="0" spc="130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all,</a:t>
            </a:r>
            <a:r>
              <a:rPr sz="650" b="0" spc="-30" dirty="0">
                <a:latin typeface="Arial"/>
                <a:cs typeface="Arial"/>
              </a:rPr>
              <a:t> </a:t>
            </a:r>
            <a:r>
              <a:rPr sz="650" b="0" spc="30" dirty="0">
                <a:solidFill>
                  <a:srgbClr val="383838"/>
                </a:solidFill>
                <a:latin typeface="Arial"/>
                <a:cs typeface="Arial"/>
              </a:rPr>
              <a:t>such</a:t>
            </a:r>
            <a:r>
              <a:rPr sz="650" b="0" spc="15" dirty="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as</a:t>
            </a:r>
            <a:r>
              <a:rPr sz="650" b="0" spc="40" dirty="0">
                <a:latin typeface="Arial"/>
                <a:cs typeface="Arial"/>
              </a:rPr>
              <a:t> </a:t>
            </a:r>
            <a:r>
              <a:rPr sz="650" b="0" spc="65" dirty="0">
                <a:latin typeface="Arial"/>
                <a:cs typeface="Arial"/>
              </a:rPr>
              <a:t>Careers and</a:t>
            </a:r>
            <a:r>
              <a:rPr sz="650" b="0" spc="75" dirty="0">
                <a:latin typeface="Arial"/>
                <a:cs typeface="Arial"/>
              </a:rPr>
              <a:t> </a:t>
            </a:r>
            <a:r>
              <a:rPr sz="650" b="0" spc="70" dirty="0">
                <a:latin typeface="Arial"/>
                <a:cs typeface="Arial"/>
              </a:rPr>
              <a:t>Team</a:t>
            </a:r>
            <a:r>
              <a:rPr sz="650" b="0" spc="20" dirty="0">
                <a:latin typeface="Arial"/>
                <a:cs typeface="Arial"/>
              </a:rPr>
              <a:t> </a:t>
            </a:r>
            <a:r>
              <a:rPr sz="650" b="0" spc="70" dirty="0">
                <a:latin typeface="Arial"/>
                <a:cs typeface="Arial"/>
              </a:rPr>
              <a:t>pages,</a:t>
            </a:r>
            <a:r>
              <a:rPr sz="650" b="0" spc="15" dirty="0">
                <a:latin typeface="Arial"/>
                <a:cs typeface="Arial"/>
              </a:rPr>
              <a:t> </a:t>
            </a:r>
            <a:r>
              <a:rPr sz="650" b="0" spc="75" dirty="0">
                <a:latin typeface="Arial"/>
                <a:cs typeface="Arial"/>
              </a:rPr>
              <a:t>as</a:t>
            </a:r>
            <a:r>
              <a:rPr sz="650" b="0" spc="-20" dirty="0">
                <a:latin typeface="Arial"/>
                <a:cs typeface="Arial"/>
              </a:rPr>
              <a:t> </a:t>
            </a:r>
            <a:r>
              <a:rPr sz="650" b="0" spc="30" dirty="0">
                <a:latin typeface="Arial"/>
                <a:cs typeface="Arial"/>
              </a:rPr>
              <a:t>well</a:t>
            </a:r>
            <a:r>
              <a:rPr sz="650" b="0" spc="35" dirty="0">
                <a:latin typeface="Arial"/>
                <a:cs typeface="Arial"/>
              </a:rPr>
              <a:t> </a:t>
            </a:r>
            <a:r>
              <a:rPr sz="650" b="0" spc="60" dirty="0">
                <a:latin typeface="Arial"/>
                <a:cs typeface="Arial"/>
              </a:rPr>
              <a:t>as</a:t>
            </a:r>
            <a:r>
              <a:rPr sz="650" b="0" spc="-10" dirty="0">
                <a:latin typeface="Arial"/>
                <a:cs typeface="Arial"/>
              </a:rPr>
              <a:t> </a:t>
            </a:r>
            <a:r>
              <a:rPr sz="650" b="0" spc="60" dirty="0">
                <a:latin typeface="Arial"/>
                <a:cs typeface="Arial"/>
              </a:rPr>
              <a:t>private </a:t>
            </a:r>
            <a:r>
              <a:rPr sz="650" b="0" spc="55" dirty="0">
                <a:latin typeface="Arial"/>
                <a:cs typeface="Arial"/>
              </a:rPr>
              <a:t>modules</a:t>
            </a:r>
            <a:r>
              <a:rPr sz="650" b="0" spc="65" dirty="0">
                <a:latin typeface="Arial"/>
                <a:cs typeface="Arial"/>
              </a:rPr>
              <a:t> </a:t>
            </a:r>
            <a:r>
              <a:rPr sz="650" b="0" dirty="0">
                <a:latin typeface="Arial"/>
                <a:cs typeface="Arial"/>
              </a:rPr>
              <a:t>via</a:t>
            </a:r>
            <a:r>
              <a:rPr sz="650" b="0" spc="110" dirty="0">
                <a:latin typeface="Arial"/>
                <a:cs typeface="Arial"/>
              </a:rPr>
              <a:t> </a:t>
            </a:r>
            <a:r>
              <a:rPr sz="650" b="0" spc="50" dirty="0">
                <a:latin typeface="Arial"/>
                <a:cs typeface="Arial"/>
              </a:rPr>
              <a:t>the</a:t>
            </a:r>
            <a:r>
              <a:rPr sz="650" b="0" spc="100" dirty="0">
                <a:latin typeface="Arial"/>
                <a:cs typeface="Arial"/>
              </a:rPr>
              <a:t> </a:t>
            </a:r>
            <a:r>
              <a:rPr sz="650" b="0" spc="55" dirty="0">
                <a:latin typeface="Arial"/>
                <a:cs typeface="Arial"/>
              </a:rPr>
              <a:t>Employee</a:t>
            </a:r>
            <a:r>
              <a:rPr sz="650" b="0" spc="105" dirty="0">
                <a:latin typeface="Arial"/>
                <a:cs typeface="Arial"/>
              </a:rPr>
              <a:t> </a:t>
            </a:r>
            <a:r>
              <a:rPr sz="650" b="0" spc="45" dirty="0">
                <a:latin typeface="Arial"/>
                <a:cs typeface="Arial"/>
              </a:rPr>
              <a:t>Portal.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551" y="0"/>
            <a:ext cx="659273" cy="6418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9617" y="1253044"/>
            <a:ext cx="1404007" cy="27382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046" y="277663"/>
            <a:ext cx="3481704" cy="51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0" dirty="0">
                <a:solidFill>
                  <a:srgbClr val="2A2A2A"/>
                </a:solidFill>
              </a:rPr>
              <a:t>Key</a:t>
            </a:r>
            <a:r>
              <a:rPr spc="-155" dirty="0">
                <a:solidFill>
                  <a:srgbClr val="2A2A2A"/>
                </a:solidFill>
              </a:rPr>
              <a:t> </a:t>
            </a:r>
            <a:r>
              <a:rPr spc="60" dirty="0">
                <a:solidFill>
                  <a:srgbClr val="2A2A2A"/>
                </a:solidFill>
              </a:rPr>
              <a:t>Features</a:t>
            </a:r>
            <a:r>
              <a:rPr spc="5" dirty="0">
                <a:solidFill>
                  <a:srgbClr val="2A2A2A"/>
                </a:solidFill>
              </a:rPr>
              <a:t> </a:t>
            </a:r>
            <a:r>
              <a:rPr spc="75" dirty="0">
                <a:solidFill>
                  <a:srgbClr val="2A2A2A"/>
                </a:solidFill>
              </a:rPr>
              <a:t>of</a:t>
            </a:r>
            <a:r>
              <a:rPr spc="-140" dirty="0">
                <a:solidFill>
                  <a:srgbClr val="2A2A2A"/>
                </a:solidFill>
              </a:rPr>
              <a:t> </a:t>
            </a:r>
            <a:r>
              <a:rPr spc="80" dirty="0">
                <a:solidFill>
                  <a:srgbClr val="2A2A2A"/>
                </a:solidFill>
              </a:rPr>
              <a:t>Employee</a:t>
            </a:r>
            <a:r>
              <a:rPr spc="-10" dirty="0">
                <a:solidFill>
                  <a:srgbClr val="2A2A2A"/>
                </a:solidFill>
              </a:rPr>
              <a:t> </a:t>
            </a:r>
            <a:r>
              <a:rPr spc="65" dirty="0">
                <a:solidFill>
                  <a:srgbClr val="2A2A2A"/>
                </a:solidFill>
              </a:rPr>
              <a:t>Portal</a:t>
            </a:r>
          </a:p>
          <a:p>
            <a:pPr marL="16510">
              <a:lnSpc>
                <a:spcPct val="100000"/>
              </a:lnSpc>
              <a:spcBef>
                <a:spcPts val="815"/>
              </a:spcBef>
            </a:pP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Overview</a:t>
            </a:r>
            <a:r>
              <a:rPr sz="700" b="0" spc="23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of</a:t>
            </a:r>
            <a:r>
              <a:rPr sz="700" b="0" spc="30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essential</a:t>
            </a:r>
            <a:r>
              <a:rPr sz="700" b="0" spc="19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functionalities</a:t>
            </a:r>
            <a:r>
              <a:rPr sz="700" b="0" spc="14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for</a:t>
            </a:r>
            <a:r>
              <a:rPr sz="700" b="0" spc="23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job</a:t>
            </a:r>
            <a:r>
              <a:rPr sz="700" b="0" spc="31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seekers</a:t>
            </a:r>
            <a:r>
              <a:rPr sz="700" b="0" spc="21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dirty="0">
                <a:solidFill>
                  <a:srgbClr val="505050"/>
                </a:solidFill>
                <a:latin typeface="Arial"/>
                <a:cs typeface="Arial"/>
              </a:rPr>
              <a:t>and</a:t>
            </a:r>
            <a:r>
              <a:rPr sz="700" b="0" spc="40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700" b="0" spc="-10" dirty="0">
                <a:solidFill>
                  <a:srgbClr val="505050"/>
                </a:solidFill>
                <a:latin typeface="Arial"/>
                <a:cs typeface="Arial"/>
              </a:rPr>
              <a:t>employees.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022" y="1211057"/>
            <a:ext cx="2024380" cy="64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959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DynamicJob</a:t>
            </a:r>
            <a:r>
              <a:rPr sz="950" b="1" spc="1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Seekers</a:t>
            </a:r>
            <a:r>
              <a:rPr sz="950" b="1" spc="5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Portal</a:t>
            </a:r>
            <a:endParaRPr sz="950">
              <a:latin typeface="Times New Roman"/>
              <a:cs typeface="Times New Roman"/>
            </a:endParaRPr>
          </a:p>
          <a:p>
            <a:pPr marL="191770" marR="5080" indent="-179705" algn="r">
              <a:lnSpc>
                <a:spcPct val="128899"/>
              </a:lnSpc>
              <a:spcBef>
                <a:spcPts val="455"/>
              </a:spcBef>
            </a:pP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A</a:t>
            </a:r>
            <a:r>
              <a:rPr sz="70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responsive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65" dirty="0">
                <a:solidFill>
                  <a:srgbClr val="2A2A2A"/>
                </a:solidFill>
                <a:latin typeface="Arial"/>
                <a:cs typeface="Arial"/>
              </a:rPr>
              <a:t>platform</a:t>
            </a:r>
            <a:r>
              <a:rPr sz="700" spc="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allowing</a:t>
            </a:r>
            <a:r>
              <a:rPr sz="700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job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seekers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 explore</a:t>
            </a:r>
            <a:r>
              <a:rPr sz="700" spc="9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various</a:t>
            </a:r>
            <a:r>
              <a:rPr sz="700" spc="10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roles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learn</a:t>
            </a:r>
            <a:r>
              <a:rPr sz="700" spc="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about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A2A2A"/>
                </a:solidFill>
                <a:latin typeface="Arial"/>
                <a:cs typeface="Arial"/>
              </a:rPr>
              <a:t>the</a:t>
            </a:r>
            <a:endParaRPr sz="70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spcBef>
                <a:spcPts val="295"/>
              </a:spcBef>
            </a:pP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company</a:t>
            </a:r>
            <a:r>
              <a:rPr sz="700" spc="1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culture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values.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861" y="2283758"/>
            <a:ext cx="2088514" cy="64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32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Salary</a:t>
            </a:r>
            <a:r>
              <a:rPr sz="950" b="1" spc="-5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&amp;</a:t>
            </a:r>
            <a:r>
              <a:rPr sz="950" b="1" spc="-12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Payslips</a:t>
            </a:r>
            <a:r>
              <a:rPr sz="950" b="1" spc="-2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Access</a:t>
            </a:r>
            <a:endParaRPr sz="950">
              <a:latin typeface="Times New Roman"/>
              <a:cs typeface="Times New Roman"/>
            </a:endParaRPr>
          </a:p>
          <a:p>
            <a:pPr marL="74930" marR="5715" indent="-62865" algn="r">
              <a:lnSpc>
                <a:spcPct val="131800"/>
              </a:lnSpc>
              <a:spcBef>
                <a:spcPts val="385"/>
              </a:spcBef>
            </a:pP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Employees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can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conveniently</a:t>
            </a:r>
            <a:r>
              <a:rPr sz="700" spc="1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view</a:t>
            </a:r>
            <a:r>
              <a:rPr sz="700" spc="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manage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salary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information</a:t>
            </a:r>
            <a:r>
              <a:rPr sz="700" spc="1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65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payslips</a:t>
            </a:r>
            <a:r>
              <a:rPr sz="700" spc="1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through</a:t>
            </a:r>
            <a:r>
              <a:rPr sz="700" spc="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their</a:t>
            </a:r>
            <a:endParaRPr sz="700">
              <a:latin typeface="Arial"/>
              <a:cs typeface="Arial"/>
            </a:endParaRPr>
          </a:p>
          <a:p>
            <a:pPr marR="10795" algn="r">
              <a:lnSpc>
                <a:spcPct val="100000"/>
              </a:lnSpc>
              <a:spcBef>
                <a:spcPts val="315"/>
              </a:spcBef>
            </a:pP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account</a:t>
            </a:r>
            <a:r>
              <a:rPr sz="700" spc="1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dashboard.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143" y="3353402"/>
            <a:ext cx="2132965" cy="64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Performance</a:t>
            </a:r>
            <a:r>
              <a:rPr sz="950" b="1" spc="12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Review</a:t>
            </a:r>
            <a:r>
              <a:rPr sz="950" b="1" spc="-3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Tracking</a:t>
            </a:r>
            <a:endParaRPr sz="950">
              <a:latin typeface="Times New Roman"/>
              <a:cs typeface="Times New Roman"/>
            </a:endParaRPr>
          </a:p>
          <a:p>
            <a:pPr marL="73660" marR="5080" indent="-61594" algn="r">
              <a:lnSpc>
                <a:spcPct val="131800"/>
              </a:lnSpc>
              <a:spcBef>
                <a:spcPts val="409"/>
              </a:spcBef>
            </a:pP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An</a:t>
            </a:r>
            <a:r>
              <a:rPr sz="700" spc="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intuitive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interface</a:t>
            </a:r>
            <a:r>
              <a:rPr sz="700" spc="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for</a:t>
            </a:r>
            <a:r>
              <a:rPr sz="700" spc="1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employees</a:t>
            </a:r>
            <a:r>
              <a:rPr sz="700" spc="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1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view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A2A2A"/>
                </a:solidFill>
                <a:latin typeface="Arial"/>
                <a:cs typeface="Arial"/>
              </a:rPr>
              <a:t>and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 manage</a:t>
            </a:r>
            <a:r>
              <a:rPr sz="700" spc="9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their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performance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reviews,</a:t>
            </a:r>
            <a:r>
              <a:rPr sz="700" spc="1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providing</a:t>
            </a:r>
            <a:endParaRPr sz="700">
              <a:latin typeface="Arial"/>
              <a:cs typeface="Arial"/>
            </a:endParaRPr>
          </a:p>
          <a:p>
            <a:pPr marR="9525" algn="r">
              <a:lnSpc>
                <a:spcPct val="100000"/>
              </a:lnSpc>
              <a:spcBef>
                <a:spcPts val="290"/>
              </a:spcBef>
            </a:pP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important</a:t>
            </a:r>
            <a:r>
              <a:rPr sz="700" spc="8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feedback.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8818" y="962236"/>
            <a:ext cx="368935" cy="112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7200" spc="300" dirty="0">
                <a:solidFill>
                  <a:srgbClr val="0C1D90"/>
                </a:solidFill>
                <a:latin typeface="Times New Roman"/>
                <a:cs typeface="Times New Roman"/>
              </a:rPr>
              <a:t>•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1978" y="2516023"/>
            <a:ext cx="1390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b="1" spc="45" dirty="0">
                <a:solidFill>
                  <a:srgbClr val="2A2A2A"/>
                </a:solidFill>
                <a:latin typeface="Times New Roman"/>
                <a:cs typeface="Times New Roman"/>
              </a:rPr>
              <a:t>03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6118" y="3101526"/>
            <a:ext cx="394335" cy="112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200" spc="300" dirty="0">
                <a:solidFill>
                  <a:srgbClr val="F44D4D"/>
                </a:solidFill>
                <a:latin typeface="Times New Roman"/>
                <a:cs typeface="Times New Roman"/>
              </a:rPr>
              <a:t>•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2057" y="1497059"/>
            <a:ext cx="368935" cy="1125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7200" spc="300" dirty="0">
                <a:solidFill>
                  <a:srgbClr val="1C60EF"/>
                </a:solidFill>
                <a:latin typeface="Times New Roman"/>
                <a:cs typeface="Times New Roman"/>
              </a:rPr>
              <a:t>•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0541" y="1748935"/>
            <a:ext cx="2244090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Secure</a:t>
            </a:r>
            <a:r>
              <a:rPr sz="950" b="1" spc="10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Employee</a:t>
            </a:r>
            <a:r>
              <a:rPr sz="950" b="1" spc="10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Login</a:t>
            </a:r>
            <a:endParaRPr sz="950">
              <a:latin typeface="Times New Roman"/>
              <a:cs typeface="Times New Roman"/>
            </a:endParaRPr>
          </a:p>
          <a:p>
            <a:pPr marL="15240" marR="5080" indent="-2540">
              <a:lnSpc>
                <a:spcPct val="133200"/>
              </a:lnSpc>
              <a:spcBef>
                <a:spcPts val="370"/>
              </a:spcBef>
            </a:pP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Implementing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a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secure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login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system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facilitate</a:t>
            </a:r>
            <a:r>
              <a:rPr sz="700" spc="50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easy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access</a:t>
            </a:r>
            <a:r>
              <a:rPr sz="700" spc="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for</a:t>
            </a:r>
            <a:r>
              <a:rPr sz="700" spc="31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employees</a:t>
            </a:r>
            <a:r>
              <a:rPr sz="700" spc="1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while</a:t>
            </a:r>
            <a:r>
              <a:rPr sz="700" spc="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2A2A2A"/>
                </a:solidFill>
                <a:latin typeface="Arial"/>
                <a:cs typeface="Arial"/>
              </a:rPr>
              <a:t>maintaining</a:t>
            </a:r>
            <a:r>
              <a:rPr sz="700" spc="114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45" dirty="0">
                <a:solidFill>
                  <a:srgbClr val="2A2A2A"/>
                </a:solidFill>
                <a:latin typeface="Arial"/>
                <a:cs typeface="Arial"/>
              </a:rPr>
              <a:t>data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privacy.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1706" y="2755406"/>
            <a:ext cx="2377440" cy="71056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600"/>
              </a:spcBef>
            </a:pP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Leave</a:t>
            </a:r>
            <a:r>
              <a:rPr sz="950" b="1" dirty="0">
                <a:solidFill>
                  <a:srgbClr val="2A2A2A"/>
                </a:solidFill>
                <a:latin typeface="Times New Roman"/>
                <a:cs typeface="Times New Roman"/>
              </a:rPr>
              <a:t> Requests</a:t>
            </a:r>
            <a:r>
              <a:rPr sz="950" b="1" spc="35" dirty="0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sz="950" b="1" spc="-10" dirty="0">
                <a:solidFill>
                  <a:srgbClr val="2A2A2A"/>
                </a:solidFill>
                <a:latin typeface="Times New Roman"/>
                <a:cs typeface="Times New Roman"/>
              </a:rPr>
              <a:t>Management</a:t>
            </a:r>
            <a:endParaRPr sz="950">
              <a:latin typeface="Times New Roman"/>
              <a:cs typeface="Times New Roman"/>
            </a:endParaRPr>
          </a:p>
          <a:p>
            <a:pPr marL="294005" marR="5080" indent="-294640">
              <a:lnSpc>
                <a:spcPct val="128099"/>
              </a:lnSpc>
              <a:spcBef>
                <a:spcPts val="170"/>
              </a:spcBef>
              <a:tabLst>
                <a:tab pos="297815" algn="l"/>
              </a:tabLst>
            </a:pPr>
            <a:r>
              <a:rPr sz="900" b="1" spc="-25" dirty="0">
                <a:solidFill>
                  <a:srgbClr val="2A2A2A"/>
                </a:solidFill>
                <a:latin typeface="Arial"/>
                <a:cs typeface="Arial"/>
              </a:rPr>
              <a:t>04</a:t>
            </a:r>
            <a:r>
              <a:rPr sz="900" b="1" dirty="0">
                <a:solidFill>
                  <a:srgbClr val="2A2A2A"/>
                </a:solidFill>
                <a:latin typeface="Arial"/>
                <a:cs typeface="Arial"/>
              </a:rPr>
              <a:t>		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A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streamlined</a:t>
            </a:r>
            <a:r>
              <a:rPr sz="700" spc="2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process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for</a:t>
            </a:r>
            <a:r>
              <a:rPr sz="700" spc="19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employees</a:t>
            </a:r>
            <a:r>
              <a:rPr sz="700" spc="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30" dirty="0">
                <a:solidFill>
                  <a:srgbClr val="2A2A2A"/>
                </a:solidFill>
                <a:latin typeface="Arial"/>
                <a:cs typeface="Arial"/>
              </a:rPr>
              <a:t>to</a:t>
            </a:r>
            <a:r>
              <a:rPr sz="700" spc="10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submit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 and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50" dirty="0">
                <a:solidFill>
                  <a:srgbClr val="2A2A2A"/>
                </a:solidFill>
                <a:latin typeface="Arial"/>
                <a:cs typeface="Arial"/>
              </a:rPr>
              <a:t>track</a:t>
            </a:r>
            <a:r>
              <a:rPr sz="700" spc="1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their</a:t>
            </a:r>
            <a:r>
              <a:rPr sz="700" spc="1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leave</a:t>
            </a:r>
            <a:r>
              <a:rPr sz="700" spc="11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requests,</a:t>
            </a:r>
            <a:r>
              <a:rPr sz="700" spc="1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2A2A2A"/>
                </a:solidFill>
                <a:latin typeface="Arial"/>
                <a:cs typeface="Arial"/>
              </a:rPr>
              <a:t>enhancing</a:t>
            </a:r>
            <a:r>
              <a:rPr sz="700" spc="1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25" dirty="0">
                <a:solidFill>
                  <a:srgbClr val="2A2A2A"/>
                </a:solidFill>
                <a:latin typeface="Arial"/>
                <a:cs typeface="Arial"/>
              </a:rPr>
              <a:t>HR</a:t>
            </a:r>
            <a:r>
              <a:rPr sz="700" spc="50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2A2A2A"/>
                </a:solidFill>
                <a:latin typeface="Arial"/>
                <a:cs typeface="Arial"/>
              </a:rPr>
              <a:t>efficiency.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9551" y="0"/>
            <a:ext cx="659273" cy="6418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0027" y="1008555"/>
            <a:ext cx="4175395" cy="32150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212121"/>
                </a:solidFill>
              </a:rPr>
              <a:t>Methodology</a:t>
            </a:r>
            <a:endParaRPr sz="1950"/>
          </a:p>
        </p:txBody>
      </p:sp>
      <p:sp>
        <p:nvSpPr>
          <p:cNvPr id="5" name="object 5"/>
          <p:cNvSpPr txBox="1"/>
          <p:nvPr/>
        </p:nvSpPr>
        <p:spPr>
          <a:xfrm>
            <a:off x="330296" y="662482"/>
            <a:ext cx="1777364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30" dirty="0">
                <a:solidFill>
                  <a:srgbClr val="525252"/>
                </a:solidFill>
                <a:latin typeface="Arial"/>
                <a:cs typeface="Arial"/>
              </a:rPr>
              <a:t>Technologies</a:t>
            </a:r>
            <a:r>
              <a:rPr sz="650" spc="13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525252"/>
                </a:solidFill>
                <a:latin typeface="Arial"/>
                <a:cs typeface="Arial"/>
              </a:rPr>
              <a:t>and</a:t>
            </a:r>
            <a:r>
              <a:rPr sz="650" spc="210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650" spc="75" dirty="0">
                <a:solidFill>
                  <a:srgbClr val="525252"/>
                </a:solidFill>
                <a:latin typeface="Arial"/>
                <a:cs typeface="Arial"/>
              </a:rPr>
              <a:t>Framework</a:t>
            </a:r>
            <a:r>
              <a:rPr sz="650" spc="135" dirty="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525252"/>
                </a:solidFill>
                <a:latin typeface="Arial"/>
                <a:cs typeface="Arial"/>
              </a:rPr>
              <a:t>Overview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636" y="311758"/>
            <a:ext cx="2478378" cy="39240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3035">
              <a:lnSpc>
                <a:spcPct val="100000"/>
              </a:lnSpc>
              <a:spcBef>
                <a:spcPts val="105"/>
              </a:spcBef>
            </a:pPr>
            <a:r>
              <a:rPr sz="1850" spc="75" dirty="0"/>
              <a:t>Implementation</a:t>
            </a:r>
            <a:r>
              <a:rPr sz="1850" spc="-250" dirty="0"/>
              <a:t> </a:t>
            </a:r>
            <a:r>
              <a:rPr sz="1850" spc="55" dirty="0"/>
              <a:t>-</a:t>
            </a:r>
            <a:r>
              <a:rPr sz="1850" spc="254" dirty="0"/>
              <a:t> </a:t>
            </a:r>
            <a:r>
              <a:rPr sz="1850" spc="75" dirty="0"/>
              <a:t>Public</a:t>
            </a:r>
            <a:r>
              <a:rPr sz="1850" spc="-80" dirty="0"/>
              <a:t> </a:t>
            </a:r>
            <a:r>
              <a:rPr sz="1850" spc="-20" dirty="0"/>
              <a:t>Site</a:t>
            </a:r>
            <a:endParaRPr sz="1850"/>
          </a:p>
        </p:txBody>
      </p:sp>
      <p:sp>
        <p:nvSpPr>
          <p:cNvPr id="5" name="object 5"/>
          <p:cNvSpPr txBox="1"/>
          <p:nvPr/>
        </p:nvSpPr>
        <p:spPr>
          <a:xfrm>
            <a:off x="3012090" y="662482"/>
            <a:ext cx="114617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dirty="0">
                <a:solidFill>
                  <a:srgbClr val="505050"/>
                </a:solidFill>
                <a:latin typeface="Arial"/>
                <a:cs typeface="Arial"/>
              </a:rPr>
              <a:t>Key</a:t>
            </a:r>
            <a:r>
              <a:rPr sz="650" spc="15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505050"/>
                </a:solidFill>
                <a:latin typeface="Arial"/>
                <a:cs typeface="Arial"/>
              </a:rPr>
              <a:t>Pages</a:t>
            </a:r>
            <a:r>
              <a:rPr sz="650" spc="6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dirty="0">
                <a:solidFill>
                  <a:srgbClr val="505050"/>
                </a:solidFill>
                <a:latin typeface="Arial"/>
                <a:cs typeface="Arial"/>
              </a:rPr>
              <a:t>of</a:t>
            </a:r>
            <a:r>
              <a:rPr sz="650" spc="18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dirty="0">
                <a:solidFill>
                  <a:srgbClr val="505050"/>
                </a:solidFill>
                <a:latin typeface="Arial"/>
                <a:cs typeface="Arial"/>
              </a:rPr>
              <a:t>the</a:t>
            </a:r>
            <a:r>
              <a:rPr sz="650" spc="19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40" dirty="0">
                <a:solidFill>
                  <a:srgbClr val="505050"/>
                </a:solidFill>
                <a:latin typeface="Arial"/>
                <a:cs typeface="Arial"/>
              </a:rPr>
              <a:t>Website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4756" y="1626944"/>
            <a:ext cx="4330700" cy="35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5" dirty="0">
                <a:solidFill>
                  <a:srgbClr val="282828"/>
                </a:solidFill>
                <a:latin typeface="Times New Roman"/>
                <a:cs typeface="Times New Roman"/>
              </a:rPr>
              <a:t>Home</a:t>
            </a:r>
            <a:r>
              <a:rPr sz="900" b="1" spc="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Page</a:t>
            </a:r>
            <a:r>
              <a:rPr sz="900" b="1" spc="5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Overview</a:t>
            </a:r>
            <a:endParaRPr sz="900" dirty="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610"/>
              </a:spcBef>
            </a:pP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Introduction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650" spc="1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282828"/>
                </a:solidFill>
                <a:latin typeface="Arial"/>
                <a:cs typeface="Arial"/>
              </a:rPr>
              <a:t>Zentrixon</a:t>
            </a:r>
            <a:r>
              <a:rPr sz="750" b="1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spc="-20" dirty="0">
                <a:solidFill>
                  <a:srgbClr val="282828"/>
                </a:solidFill>
                <a:latin typeface="Arial"/>
                <a:cs typeface="Arial"/>
              </a:rPr>
              <a:t>Technologies,</a:t>
            </a:r>
            <a:r>
              <a:rPr sz="750" b="1" spc="1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showcasing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650" spc="1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company's</a:t>
            </a:r>
            <a:r>
              <a:rPr sz="65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IN" sz="650" dirty="0" smtClean="0">
                <a:solidFill>
                  <a:srgbClr val="282828"/>
                </a:solidFill>
                <a:latin typeface="Arial"/>
                <a:cs typeface="Arial"/>
              </a:rPr>
              <a:t>core members details.</a:t>
            </a:r>
            <a:endParaRPr sz="6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6301" y="2369583"/>
            <a:ext cx="4142104" cy="50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Careers</a:t>
            </a:r>
            <a:r>
              <a:rPr sz="900" b="1" spc="1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Page</a:t>
            </a:r>
            <a:r>
              <a:rPr sz="900" b="1" spc="1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Features</a:t>
            </a:r>
            <a:endParaRPr sz="900">
              <a:latin typeface="Times New Roman"/>
              <a:cs typeface="Times New Roman"/>
            </a:endParaRPr>
          </a:p>
          <a:p>
            <a:pPr marL="12700" marR="5080" indent="3175">
              <a:lnSpc>
                <a:spcPct val="125699"/>
              </a:lnSpc>
              <a:spcBef>
                <a:spcPts val="405"/>
              </a:spcBef>
            </a:pP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Dynamic</a:t>
            </a:r>
            <a:r>
              <a:rPr sz="65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job</a:t>
            </a:r>
            <a:r>
              <a:rPr sz="650" spc="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85" dirty="0">
                <a:solidFill>
                  <a:srgbClr val="282828"/>
                </a:solidFill>
                <a:latin typeface="Arial"/>
                <a:cs typeface="Arial"/>
              </a:rPr>
              <a:t>card</a:t>
            </a:r>
            <a:r>
              <a:rPr sz="650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layout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displaying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current</a:t>
            </a:r>
            <a:r>
              <a:rPr sz="650" spc="-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job</a:t>
            </a:r>
            <a:r>
              <a:rPr sz="650" spc="1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openings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dirty="0">
                <a:solidFill>
                  <a:srgbClr val="282828"/>
                </a:solidFill>
                <a:latin typeface="Arial"/>
                <a:cs typeface="Arial"/>
              </a:rPr>
              <a:t>like</a:t>
            </a:r>
            <a:r>
              <a:rPr sz="65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dirty="0">
                <a:solidFill>
                  <a:srgbClr val="282828"/>
                </a:solidFill>
                <a:latin typeface="Arial"/>
                <a:cs typeface="Arial"/>
              </a:rPr>
              <a:t>Frontend Developer</a:t>
            </a:r>
            <a:r>
              <a:rPr sz="750" b="1" spc="11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2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spc="-10" dirty="0">
                <a:solidFill>
                  <a:srgbClr val="282828"/>
                </a:solidFill>
                <a:latin typeface="Arial"/>
                <a:cs typeface="Arial"/>
              </a:rPr>
              <a:t>Al/ML Engineer</a:t>
            </a:r>
            <a:r>
              <a:rPr sz="750" b="1" spc="-10" dirty="0">
                <a:solidFill>
                  <a:srgbClr val="505050"/>
                </a:solidFill>
                <a:latin typeface="Arial"/>
                <a:cs typeface="Arial"/>
              </a:rPr>
              <a:t>.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6092" y="3182514"/>
            <a:ext cx="4250690" cy="50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282828"/>
                </a:solidFill>
                <a:latin typeface="Times New Roman"/>
                <a:cs typeface="Times New Roman"/>
              </a:rPr>
              <a:t>Team</a:t>
            </a: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10" dirty="0">
                <a:solidFill>
                  <a:srgbClr val="282828"/>
                </a:solidFill>
                <a:latin typeface="Times New Roman"/>
                <a:cs typeface="Times New Roman"/>
              </a:rPr>
              <a:t>Page</a:t>
            </a:r>
            <a:r>
              <a:rPr sz="900" b="1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Interaction</a:t>
            </a:r>
            <a:endParaRPr sz="900">
              <a:latin typeface="Times New Roman"/>
              <a:cs typeface="Times New Roman"/>
            </a:endParaRPr>
          </a:p>
          <a:p>
            <a:pPr marL="12700" marR="5080" indent="1905">
              <a:lnSpc>
                <a:spcPct val="123000"/>
              </a:lnSpc>
              <a:spcBef>
                <a:spcPts val="450"/>
              </a:spcBef>
            </a:pP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Interactive</a:t>
            </a:r>
            <a:r>
              <a:rPr sz="65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95" dirty="0">
                <a:solidFill>
                  <a:srgbClr val="282828"/>
                </a:solidFill>
                <a:latin typeface="Arial"/>
                <a:cs typeface="Arial"/>
              </a:rPr>
              <a:t>team</a:t>
            </a:r>
            <a:r>
              <a:rPr sz="650" spc="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view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650" spc="-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cards</a:t>
            </a:r>
            <a:r>
              <a:rPr sz="65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650" spc="1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better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understanding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of</a:t>
            </a:r>
            <a:r>
              <a:rPr sz="650" spc="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90" dirty="0">
                <a:solidFill>
                  <a:srgbClr val="282828"/>
                </a:solidFill>
                <a:latin typeface="Arial"/>
                <a:cs typeface="Arial"/>
              </a:rPr>
              <a:t>team</a:t>
            </a:r>
            <a:r>
              <a:rPr sz="65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structure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across</a:t>
            </a:r>
            <a:r>
              <a:rPr sz="65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spc="-10" dirty="0">
                <a:solidFill>
                  <a:srgbClr val="282828"/>
                </a:solidFill>
                <a:latin typeface="Arial"/>
                <a:cs typeface="Arial"/>
              </a:rPr>
              <a:t>Frontend, </a:t>
            </a:r>
            <a:r>
              <a:rPr sz="750" b="1" dirty="0">
                <a:solidFill>
                  <a:srgbClr val="282828"/>
                </a:solidFill>
                <a:latin typeface="Arial"/>
                <a:cs typeface="Arial"/>
              </a:rPr>
              <a:t>Backend, </a:t>
            </a:r>
            <a:r>
              <a:rPr sz="65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2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750" b="1" spc="-25" dirty="0">
                <a:solidFill>
                  <a:srgbClr val="282828"/>
                </a:solidFill>
                <a:latin typeface="Arial"/>
                <a:cs typeface="Arial"/>
              </a:rPr>
              <a:t>QA.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12674" cy="45536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7772" y="1143024"/>
            <a:ext cx="415097" cy="4156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7772" y="1778698"/>
            <a:ext cx="415097" cy="4278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1668" y="2414373"/>
            <a:ext cx="433410" cy="4400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5564" y="3050048"/>
            <a:ext cx="439515" cy="4400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21668" y="3685722"/>
            <a:ext cx="433410" cy="40340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3035">
              <a:lnSpc>
                <a:spcPct val="100000"/>
              </a:lnSpc>
              <a:spcBef>
                <a:spcPts val="105"/>
              </a:spcBef>
            </a:pPr>
            <a:r>
              <a:rPr spc="100" dirty="0"/>
              <a:t>Implementation</a:t>
            </a:r>
            <a:r>
              <a:rPr spc="-240" dirty="0"/>
              <a:t> </a:t>
            </a:r>
            <a:r>
              <a:rPr spc="70" dirty="0"/>
              <a:t>-</a:t>
            </a:r>
            <a:r>
              <a:rPr spc="260" dirty="0"/>
              <a:t> </a:t>
            </a:r>
            <a:r>
              <a:rPr spc="80" dirty="0"/>
              <a:t>Employee</a:t>
            </a:r>
            <a:r>
              <a:rPr spc="-10" dirty="0"/>
              <a:t> </a:t>
            </a:r>
            <a:r>
              <a:rPr spc="65" dirty="0"/>
              <a:t>Portal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11103" y="662482"/>
            <a:ext cx="142430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70" dirty="0">
                <a:solidFill>
                  <a:srgbClr val="505050"/>
                </a:solidFill>
                <a:latin typeface="Arial"/>
                <a:cs typeface="Arial"/>
              </a:rPr>
              <a:t>Overview</a:t>
            </a:r>
            <a:r>
              <a:rPr sz="650" spc="3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505050"/>
                </a:solidFill>
                <a:latin typeface="Arial"/>
                <a:cs typeface="Arial"/>
              </a:rPr>
              <a:t>of</a:t>
            </a:r>
            <a:r>
              <a:rPr sz="650" spc="9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75" dirty="0">
                <a:solidFill>
                  <a:srgbClr val="505050"/>
                </a:solidFill>
                <a:latin typeface="Arial"/>
                <a:cs typeface="Arial"/>
              </a:rPr>
              <a:t>Key</a:t>
            </a:r>
            <a:r>
              <a:rPr sz="650" spc="-60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45" dirty="0">
                <a:solidFill>
                  <a:srgbClr val="505050"/>
                </a:solidFill>
                <a:latin typeface="Arial"/>
                <a:cs typeface="Arial"/>
              </a:rPr>
              <a:t>Functionalities</a:t>
            </a:r>
            <a:endParaRPr sz="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3863" y="1156046"/>
            <a:ext cx="375031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20" dirty="0">
                <a:solidFill>
                  <a:srgbClr val="282828"/>
                </a:solidFill>
                <a:latin typeface="Times New Roman"/>
                <a:cs typeface="Times New Roman"/>
              </a:rPr>
              <a:t>Login</a:t>
            </a:r>
            <a:r>
              <a:rPr sz="900" b="1" spc="-2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50" b="1" spc="65" dirty="0">
                <a:solidFill>
                  <a:srgbClr val="282828"/>
                </a:solidFill>
                <a:latin typeface="Arial"/>
                <a:cs typeface="Arial"/>
              </a:rPr>
              <a:t>&amp;</a:t>
            </a:r>
            <a:r>
              <a:rPr sz="950" b="1" spc="-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Authentication</a:t>
            </a:r>
            <a:endParaRPr sz="9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725"/>
              </a:spcBef>
            </a:pPr>
            <a:r>
              <a:rPr sz="650" spc="20" dirty="0">
                <a:solidFill>
                  <a:srgbClr val="282828"/>
                </a:solidFill>
                <a:latin typeface="Arial"/>
                <a:cs typeface="Arial"/>
              </a:rPr>
              <a:t>Utilising</a:t>
            </a:r>
            <a:r>
              <a:rPr sz="65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Djongo's</a:t>
            </a:r>
            <a:r>
              <a:rPr sz="65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built-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65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system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ensures</a:t>
            </a:r>
            <a:r>
              <a:rPr sz="65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secure </a:t>
            </a:r>
            <a:r>
              <a:rPr sz="650" spc="20" dirty="0">
                <a:solidFill>
                  <a:srgbClr val="282828"/>
                </a:solidFill>
                <a:latin typeface="Arial"/>
                <a:cs typeface="Arial"/>
              </a:rPr>
              <a:t>user</a:t>
            </a:r>
            <a:r>
              <a:rPr sz="65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access </a:t>
            </a:r>
            <a:r>
              <a:rPr sz="650" spc="2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1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identity 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verification.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4665" y="1804200"/>
            <a:ext cx="3853815" cy="35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Dashboard</a:t>
            </a:r>
            <a:endParaRPr sz="9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735"/>
              </a:spcBef>
            </a:pPr>
            <a:r>
              <a:rPr sz="650" spc="10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650" spc="1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central</a:t>
            </a:r>
            <a:r>
              <a:rPr sz="6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entry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point,</a:t>
            </a:r>
            <a:r>
              <a:rPr sz="65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providing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 easy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navigation</a:t>
            </a:r>
            <a:r>
              <a:rPr sz="6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10" dirty="0">
                <a:solidFill>
                  <a:srgbClr val="282828"/>
                </a:solidFill>
                <a:latin typeface="Arial"/>
                <a:cs typeface="Arial"/>
              </a:rPr>
              <a:t>all</a:t>
            </a:r>
            <a:r>
              <a:rPr sz="650" spc="-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internal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features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modules.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3289" y="2439875"/>
            <a:ext cx="4090035" cy="35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Payroll</a:t>
            </a:r>
            <a:r>
              <a:rPr sz="900" b="1" spc="1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Module</a:t>
            </a:r>
            <a:endParaRPr sz="9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760"/>
              </a:spcBef>
            </a:pPr>
            <a:r>
              <a:rPr sz="650" spc="30" dirty="0">
                <a:solidFill>
                  <a:srgbClr val="282828"/>
                </a:solidFill>
                <a:latin typeface="Arial"/>
                <a:cs typeface="Arial"/>
              </a:rPr>
              <a:t>Includes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detailed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monthly</a:t>
            </a:r>
            <a:r>
              <a:rPr sz="65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salary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breakdowns,</a:t>
            </a:r>
            <a:r>
              <a:rPr sz="65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payslip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previews,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downloadable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formats.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3863" y="3078605"/>
            <a:ext cx="3340100" cy="35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282828"/>
                </a:solidFill>
                <a:latin typeface="Times New Roman"/>
                <a:cs typeface="Times New Roman"/>
              </a:rPr>
              <a:t>Leave</a:t>
            </a:r>
            <a:r>
              <a:rPr sz="900" b="1" spc="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Management</a:t>
            </a:r>
            <a:endParaRPr sz="9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735"/>
              </a:spcBef>
            </a:pP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Employees</a:t>
            </a:r>
            <a:r>
              <a:rPr sz="6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can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apply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for,</a:t>
            </a:r>
            <a:r>
              <a:rPr sz="650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cancel,</a:t>
            </a:r>
            <a:r>
              <a:rPr sz="6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track</a:t>
            </a:r>
            <a:r>
              <a:rPr sz="65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their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505050"/>
                </a:solidFill>
                <a:latin typeface="Arial"/>
                <a:cs typeface="Arial"/>
              </a:rPr>
              <a:t>leave</a:t>
            </a:r>
            <a:r>
              <a:rPr sz="650" spc="15" dirty="0">
                <a:solidFill>
                  <a:srgbClr val="505050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requests</a:t>
            </a:r>
            <a:r>
              <a:rPr sz="650" spc="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-10" dirty="0">
                <a:solidFill>
                  <a:srgbClr val="3B3B3B"/>
                </a:solidFill>
                <a:latin typeface="Arial"/>
                <a:cs typeface="Arial"/>
              </a:rPr>
              <a:t>seamlessly.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3289" y="3720392"/>
            <a:ext cx="3658235" cy="35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20" dirty="0">
                <a:solidFill>
                  <a:srgbClr val="282828"/>
                </a:solidFill>
                <a:latin typeface="Times New Roman"/>
                <a:cs typeface="Times New Roman"/>
              </a:rPr>
              <a:t>Performance</a:t>
            </a:r>
            <a:r>
              <a:rPr sz="900" b="1" spc="24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900" b="1" spc="-10" dirty="0">
                <a:solidFill>
                  <a:srgbClr val="282828"/>
                </a:solidFill>
                <a:latin typeface="Times New Roman"/>
                <a:cs typeface="Times New Roman"/>
              </a:rPr>
              <a:t>Reviews</a:t>
            </a:r>
            <a:endParaRPr sz="9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735"/>
              </a:spcBef>
            </a:pPr>
            <a:r>
              <a:rPr sz="650" spc="50" dirty="0">
                <a:solidFill>
                  <a:srgbClr val="282828"/>
                </a:solidFill>
                <a:latin typeface="Arial"/>
                <a:cs typeface="Arial"/>
              </a:rPr>
              <a:t>Facilitates</a:t>
            </a:r>
            <a:r>
              <a:rPr sz="65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5" dirty="0">
                <a:solidFill>
                  <a:srgbClr val="282828"/>
                </a:solidFill>
                <a:latin typeface="Arial"/>
                <a:cs typeface="Arial"/>
              </a:rPr>
              <a:t>feedbock</a:t>
            </a:r>
            <a:r>
              <a:rPr sz="65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75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ratings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110" dirty="0">
                <a:solidFill>
                  <a:srgbClr val="282828"/>
                </a:solidFill>
                <a:latin typeface="Arial"/>
                <a:cs typeface="Arial"/>
              </a:rPr>
              <a:t>from</a:t>
            </a:r>
            <a:r>
              <a:rPr sz="65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80" dirty="0">
                <a:solidFill>
                  <a:srgbClr val="282828"/>
                </a:solidFill>
                <a:latin typeface="Arial"/>
                <a:cs typeface="Arial"/>
              </a:rPr>
              <a:t>managers</a:t>
            </a:r>
            <a:r>
              <a:rPr sz="65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650" spc="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55" dirty="0">
                <a:solidFill>
                  <a:srgbClr val="282828"/>
                </a:solidFill>
                <a:latin typeface="Arial"/>
                <a:cs typeface="Arial"/>
              </a:rPr>
              <a:t>help</a:t>
            </a:r>
            <a:r>
              <a:rPr sz="65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650" spc="-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60" dirty="0">
                <a:solidFill>
                  <a:srgbClr val="282828"/>
                </a:solidFill>
                <a:latin typeface="Arial"/>
                <a:cs typeface="Arial"/>
              </a:rPr>
              <a:t>employee</a:t>
            </a:r>
            <a:r>
              <a:rPr sz="65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50" spc="-10" dirty="0">
                <a:solidFill>
                  <a:srgbClr val="282828"/>
                </a:solidFill>
                <a:latin typeface="Arial"/>
                <a:cs typeface="Arial"/>
              </a:rPr>
              <a:t>assessments.</a:t>
            </a:r>
            <a:endParaRPr sz="6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49A2F3AF-52AB-D9CB-FC82-979393E5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38F84ED-8A6A-BFAB-09FD-A83C2579A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8798" y="1860993"/>
            <a:ext cx="3581401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350" spc="60" dirty="0">
                <a:solidFill>
                  <a:srgbClr val="212121"/>
                </a:solidFill>
              </a:rPr>
              <a:t>Home </a:t>
            </a:r>
            <a:r>
              <a:rPr sz="2350" spc="80" dirty="0">
                <a:solidFill>
                  <a:srgbClr val="212121"/>
                </a:solidFill>
              </a:rPr>
              <a:t>Page</a:t>
            </a:r>
            <a:r>
              <a:rPr sz="2350" spc="-60" dirty="0">
                <a:solidFill>
                  <a:srgbClr val="212121"/>
                </a:solidFill>
              </a:rPr>
              <a:t> </a:t>
            </a:r>
            <a:r>
              <a:rPr sz="2350" spc="55" dirty="0">
                <a:solidFill>
                  <a:srgbClr val="212121"/>
                </a:solidFill>
              </a:rPr>
              <a:t>Snapshot</a:t>
            </a:r>
            <a:r>
              <a:rPr lang="en-US" sz="2350" spc="55" dirty="0">
                <a:solidFill>
                  <a:srgbClr val="212121"/>
                </a:solidFill>
              </a:rPr>
              <a:t/>
            </a:r>
            <a:br>
              <a:rPr lang="en-US" sz="2350" spc="55" dirty="0">
                <a:solidFill>
                  <a:srgbClr val="212121"/>
                </a:solidFill>
              </a:rPr>
            </a:br>
            <a:endParaRPr sz="2350" dirty="0"/>
          </a:p>
        </p:txBody>
      </p:sp>
      <p:sp>
        <p:nvSpPr>
          <p:cNvPr id="5" name="object 5">
            <a:extLst>
              <a:ext uri="{FF2B5EF4-FFF2-40B4-BE49-F238E27FC236}">
                <a16:creationId xmlns="" xmlns:a16="http://schemas.microsoft.com/office/drawing/2014/main" id="{6B5ABB2D-CF21-F94E-24B4-421C5FAE20ED}"/>
              </a:ext>
            </a:extLst>
          </p:cNvPr>
          <p:cNvSpPr txBox="1"/>
          <p:nvPr/>
        </p:nvSpPr>
        <p:spPr>
          <a:xfrm>
            <a:off x="4368798" y="2203305"/>
            <a:ext cx="3657603" cy="461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l">
              <a:lnSpc>
                <a:spcPct val="122700"/>
              </a:lnSpc>
              <a:spcBef>
                <a:spcPts val="10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800" spc="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visual</a:t>
            </a:r>
            <a:r>
              <a:rPr sz="800" spc="1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representation</a:t>
            </a:r>
            <a:r>
              <a:rPr sz="800" spc="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800" spc="3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the</a:t>
            </a:r>
            <a:r>
              <a:rPr sz="80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00" spc="135" dirty="0">
                <a:solidFill>
                  <a:srgbClr val="4D4D4D"/>
                </a:solidFill>
                <a:latin typeface="Arial"/>
                <a:cs typeface="Arial"/>
              </a:rPr>
              <a:t>home page</a:t>
            </a: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,</a:t>
            </a:r>
            <a:r>
              <a:rPr sz="80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00" spc="135" dirty="0">
                <a:solidFill>
                  <a:srgbClr val="4D4D4D"/>
                </a:solidFill>
                <a:latin typeface="Arial"/>
                <a:cs typeface="Arial"/>
              </a:rPr>
              <a:t>this page displays an overview of </a:t>
            </a:r>
            <a:r>
              <a:rPr lang="en-US" sz="800" spc="135" dirty="0" err="1">
                <a:solidFill>
                  <a:srgbClr val="4D4D4D"/>
                </a:solidFill>
                <a:latin typeface="Arial"/>
                <a:cs typeface="Arial"/>
              </a:rPr>
              <a:t>Zentrixon</a:t>
            </a:r>
            <a:r>
              <a:rPr lang="en-US" sz="800" spc="135" dirty="0">
                <a:solidFill>
                  <a:srgbClr val="4D4D4D"/>
                </a:solidFill>
                <a:latin typeface="Arial"/>
                <a:cs typeface="Arial"/>
              </a:rPr>
              <a:t> Technologies with navigation key selections</a:t>
            </a: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.</a:t>
            </a:r>
            <a:r>
              <a:rPr sz="850" spc="-10" dirty="0">
                <a:solidFill>
                  <a:srgbClr val="4D4D4D"/>
                </a:solidFill>
                <a:latin typeface="Arial"/>
                <a:cs typeface="Arial"/>
              </a:rPr>
              <a:t>.</a:t>
            </a:r>
            <a:endParaRPr sz="850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A6FC294-EE65-C5ED-AE45-AC4EA8AB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302095"/>
            <a:ext cx="4077150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0E8646-28D4-4609-0BC2-9AEB99B57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F1066E3F-35EB-0BEF-8E2C-C680A395E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5681" y="1860993"/>
            <a:ext cx="314325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spc="60" dirty="0">
                <a:solidFill>
                  <a:srgbClr val="212121"/>
                </a:solidFill>
              </a:rPr>
              <a:t>Careers</a:t>
            </a:r>
            <a:r>
              <a:rPr sz="2350" spc="-100" dirty="0">
                <a:solidFill>
                  <a:srgbClr val="212121"/>
                </a:solidFill>
              </a:rPr>
              <a:t> </a:t>
            </a:r>
            <a:r>
              <a:rPr sz="2350" spc="80" dirty="0">
                <a:solidFill>
                  <a:srgbClr val="212121"/>
                </a:solidFill>
              </a:rPr>
              <a:t>Page</a:t>
            </a:r>
            <a:r>
              <a:rPr sz="2350" spc="-60" dirty="0">
                <a:solidFill>
                  <a:srgbClr val="212121"/>
                </a:solidFill>
              </a:rPr>
              <a:t> </a:t>
            </a:r>
            <a:r>
              <a:rPr sz="2350" spc="55" dirty="0">
                <a:solidFill>
                  <a:srgbClr val="212121"/>
                </a:solidFill>
              </a:rPr>
              <a:t>Snapshot</a:t>
            </a:r>
            <a:endParaRPr sz="2350"/>
          </a:p>
        </p:txBody>
      </p:sp>
      <p:sp>
        <p:nvSpPr>
          <p:cNvPr id="5" name="object 5">
            <a:extLst>
              <a:ext uri="{FF2B5EF4-FFF2-40B4-BE49-F238E27FC236}">
                <a16:creationId xmlns="" xmlns:a16="http://schemas.microsoft.com/office/drawing/2014/main" id="{F2BAADF7-7249-012A-2840-DBEB39B2EFF8}"/>
              </a:ext>
            </a:extLst>
          </p:cNvPr>
          <p:cNvSpPr txBox="1"/>
          <p:nvPr/>
        </p:nvSpPr>
        <p:spPr>
          <a:xfrm>
            <a:off x="4204911" y="2301075"/>
            <a:ext cx="3215640" cy="480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22700"/>
              </a:lnSpc>
              <a:spcBef>
                <a:spcPts val="100"/>
              </a:spcBef>
            </a:pP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850" spc="15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visual</a:t>
            </a:r>
            <a:r>
              <a:rPr sz="850" spc="19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representation</a:t>
            </a:r>
            <a:r>
              <a:rPr sz="850" spc="9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of</a:t>
            </a:r>
            <a:r>
              <a:rPr sz="850" spc="30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the</a:t>
            </a:r>
            <a:r>
              <a:rPr sz="85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Careers</a:t>
            </a:r>
            <a:r>
              <a:rPr sz="850" spc="2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850" dirty="0">
                <a:solidFill>
                  <a:srgbClr val="4D4D4D"/>
                </a:solidFill>
                <a:latin typeface="Arial"/>
                <a:cs typeface="Arial"/>
              </a:rPr>
              <a:t>page,</a:t>
            </a:r>
            <a:r>
              <a:rPr sz="850" spc="1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en-US" sz="850" spc="135" dirty="0">
                <a:solidFill>
                  <a:srgbClr val="4D4D4D"/>
                </a:solidFill>
                <a:latin typeface="Arial"/>
                <a:cs typeface="Arial"/>
              </a:rPr>
              <a:t>this page showcase current job openings with role description and application options</a:t>
            </a:r>
            <a:r>
              <a:rPr lang="en-US" sz="850" spc="-10" dirty="0">
                <a:solidFill>
                  <a:srgbClr val="4D4D4D"/>
                </a:solidFill>
                <a:latin typeface="Arial"/>
                <a:cs typeface="Arial"/>
              </a:rPr>
              <a:t>.</a:t>
            </a:r>
            <a:endParaRPr sz="850" dirty="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2050028-4136-F525-96A0-A5CD43A3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2400"/>
            <a:ext cx="3962400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725</Words>
  <Application>Microsoft Office PowerPoint</Application>
  <PresentationFormat>Custom</PresentationFormat>
  <Paragraphs>119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Agenda</vt:lpstr>
      <vt:lpstr>Introduction to Zentrixon</vt:lpstr>
      <vt:lpstr>Key Features of Employee Portal Overview of essential functionalities for job seekers and employees.</vt:lpstr>
      <vt:lpstr>Methodology</vt:lpstr>
      <vt:lpstr>Implementation - Public Site</vt:lpstr>
      <vt:lpstr>Implementation - Employee Portal</vt:lpstr>
      <vt:lpstr>Home Page Snapshot </vt:lpstr>
      <vt:lpstr>Careers Page Snapshot</vt:lpstr>
      <vt:lpstr>Team Detail  Snapshot</vt:lpstr>
      <vt:lpstr>Employee Portal Snapshot</vt:lpstr>
      <vt:lpstr>Future Enhancements</vt:lpstr>
      <vt:lpstr>Conclusion Project Outcomes and Future Directions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MANDEEP GOWDA M R</dc:creator>
  <cp:lastModifiedBy>DELL</cp:lastModifiedBy>
  <cp:revision>10</cp:revision>
  <dcterms:created xsi:type="dcterms:W3CDTF">2025-07-02T12:25:11Z</dcterms:created>
  <dcterms:modified xsi:type="dcterms:W3CDTF">2025-07-03T04:47:59Z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2025-07-02T00:00:00Z</vt:filetime>
  </property>
  <property fmtid="{D5CDD505-2E9C-101B-9397-08002B2CF9AE}" pid="3" name="Producer">
    <vt:lpwstr>jsPDF 2.5.1</vt:lpwstr>
  </property>
  <property fmtid="{D5CDD505-2E9C-101B-9397-08002B2CF9AE}" pid="4" name="LastSaved">
    <vt:filetime>2025-07-02T00:00:00Z</vt:filetime>
  </property>
</Properties>
</file>